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4"/>
  </p:notesMasterIdLst>
  <p:sldIdLst>
    <p:sldId id="257" r:id="rId3"/>
    <p:sldId id="259" r:id="rId4"/>
    <p:sldId id="258" r:id="rId5"/>
    <p:sldId id="261" r:id="rId6"/>
    <p:sldId id="407" r:id="rId7"/>
    <p:sldId id="408" r:id="rId8"/>
    <p:sldId id="409" r:id="rId9"/>
    <p:sldId id="410" r:id="rId10"/>
    <p:sldId id="411" r:id="rId11"/>
    <p:sldId id="412" r:id="rId12"/>
    <p:sldId id="413" r:id="rId13"/>
    <p:sldId id="414" r:id="rId14"/>
    <p:sldId id="415" r:id="rId15"/>
    <p:sldId id="416" r:id="rId16"/>
    <p:sldId id="262" r:id="rId17"/>
    <p:sldId id="263" r:id="rId18"/>
    <p:sldId id="264" r:id="rId19"/>
    <p:sldId id="265" r:id="rId20"/>
    <p:sldId id="266" r:id="rId21"/>
    <p:sldId id="267" r:id="rId22"/>
    <p:sldId id="268" r:id="rId23"/>
    <p:sldId id="269" r:id="rId24"/>
    <p:sldId id="270" r:id="rId25"/>
    <p:sldId id="271" r:id="rId26"/>
    <p:sldId id="355" r:id="rId27"/>
    <p:sldId id="272" r:id="rId28"/>
    <p:sldId id="274" r:id="rId29"/>
    <p:sldId id="273" r:id="rId30"/>
    <p:sldId id="276" r:id="rId31"/>
    <p:sldId id="277" r:id="rId32"/>
    <p:sldId id="278" r:id="rId33"/>
    <p:sldId id="395" r:id="rId34"/>
    <p:sldId id="418" r:id="rId35"/>
    <p:sldId id="419" r:id="rId36"/>
    <p:sldId id="420" r:id="rId37"/>
    <p:sldId id="422" r:id="rId38"/>
    <p:sldId id="423" r:id="rId39"/>
    <p:sldId id="424" r:id="rId40"/>
    <p:sldId id="425" r:id="rId41"/>
    <p:sldId id="426" r:id="rId42"/>
    <p:sldId id="427" r:id="rId43"/>
    <p:sldId id="428" r:id="rId44"/>
    <p:sldId id="305" r:id="rId45"/>
    <p:sldId id="288" r:id="rId46"/>
    <p:sldId id="287" r:id="rId47"/>
    <p:sldId id="279" r:id="rId48"/>
    <p:sldId id="280" r:id="rId49"/>
    <p:sldId id="281" r:id="rId50"/>
    <p:sldId id="282" r:id="rId51"/>
    <p:sldId id="283" r:id="rId52"/>
    <p:sldId id="284" r:id="rId53"/>
    <p:sldId id="306"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04" r:id="rId69"/>
    <p:sldId id="309" r:id="rId70"/>
    <p:sldId id="324" r:id="rId71"/>
    <p:sldId id="396" r:id="rId72"/>
    <p:sldId id="397" r:id="rId73"/>
    <p:sldId id="398" r:id="rId74"/>
    <p:sldId id="399" r:id="rId75"/>
    <p:sldId id="400" r:id="rId76"/>
    <p:sldId id="325" r:id="rId77"/>
    <p:sldId id="401" r:id="rId78"/>
    <p:sldId id="402" r:id="rId79"/>
    <p:sldId id="403" r:id="rId80"/>
    <p:sldId id="404" r:id="rId81"/>
    <p:sldId id="405" r:id="rId82"/>
    <p:sldId id="326" r:id="rId83"/>
    <p:sldId id="327" r:id="rId84"/>
    <p:sldId id="429" r:id="rId85"/>
    <p:sldId id="328" r:id="rId86"/>
    <p:sldId id="329" r:id="rId87"/>
    <p:sldId id="330" r:id="rId88"/>
    <p:sldId id="331" r:id="rId89"/>
    <p:sldId id="332" r:id="rId90"/>
    <p:sldId id="333" r:id="rId91"/>
    <p:sldId id="334" r:id="rId92"/>
    <p:sldId id="308" r:id="rId93"/>
    <p:sldId id="430" r:id="rId94"/>
    <p:sldId id="336" r:id="rId95"/>
    <p:sldId id="337" r:id="rId96"/>
    <p:sldId id="339" r:id="rId97"/>
    <p:sldId id="340" r:id="rId98"/>
    <p:sldId id="341" r:id="rId99"/>
    <p:sldId id="338" r:id="rId100"/>
    <p:sldId id="343" r:id="rId101"/>
    <p:sldId id="344" r:id="rId102"/>
    <p:sldId id="345" r:id="rId103"/>
    <p:sldId id="346" r:id="rId104"/>
    <p:sldId id="348" r:id="rId105"/>
    <p:sldId id="347" r:id="rId106"/>
    <p:sldId id="366" r:id="rId107"/>
    <p:sldId id="367" r:id="rId108"/>
    <p:sldId id="349" r:id="rId109"/>
    <p:sldId id="351" r:id="rId110"/>
    <p:sldId id="352" r:id="rId111"/>
    <p:sldId id="353" r:id="rId112"/>
    <p:sldId id="354" r:id="rId113"/>
    <p:sldId id="356" r:id="rId114"/>
    <p:sldId id="357" r:id="rId115"/>
    <p:sldId id="358" r:id="rId116"/>
    <p:sldId id="359" r:id="rId117"/>
    <p:sldId id="360" r:id="rId118"/>
    <p:sldId id="361" r:id="rId119"/>
    <p:sldId id="362" r:id="rId120"/>
    <p:sldId id="363" r:id="rId121"/>
    <p:sldId id="364" r:id="rId122"/>
    <p:sldId id="365"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AFAF3A6-C7E7-412B-AB9C-715D263002AE}">
          <p14:sldIdLst>
            <p14:sldId id="257"/>
            <p14:sldId id="259"/>
            <p14:sldId id="258"/>
          </p14:sldIdLst>
        </p14:section>
        <p14:section name="What is Technical Debt" id="{1DF0EED7-BA95-414F-9354-CACE0E0B8E13}">
          <p14:sldIdLst>
            <p14:sldId id="261"/>
            <p14:sldId id="407"/>
            <p14:sldId id="408"/>
            <p14:sldId id="409"/>
            <p14:sldId id="410"/>
            <p14:sldId id="411"/>
            <p14:sldId id="412"/>
            <p14:sldId id="413"/>
            <p14:sldId id="414"/>
            <p14:sldId id="415"/>
            <p14:sldId id="416"/>
            <p14:sldId id="262"/>
            <p14:sldId id="263"/>
            <p14:sldId id="264"/>
            <p14:sldId id="265"/>
            <p14:sldId id="266"/>
            <p14:sldId id="267"/>
            <p14:sldId id="268"/>
            <p14:sldId id="269"/>
            <p14:sldId id="270"/>
            <p14:sldId id="271"/>
            <p14:sldId id="355"/>
            <p14:sldId id="272"/>
            <p14:sldId id="274"/>
            <p14:sldId id="273"/>
            <p14:sldId id="276"/>
            <p14:sldId id="277"/>
            <p14:sldId id="278"/>
            <p14:sldId id="395"/>
          </p14:sldIdLst>
        </p14:section>
        <p14:section name="Technical Debt Statistics" id="{0C230C51-22AD-47A5-94F0-0B9877965712}">
          <p14:sldIdLst>
            <p14:sldId id="418"/>
            <p14:sldId id="419"/>
            <p14:sldId id="420"/>
            <p14:sldId id="422"/>
            <p14:sldId id="423"/>
            <p14:sldId id="424"/>
            <p14:sldId id="425"/>
            <p14:sldId id="426"/>
            <p14:sldId id="427"/>
            <p14:sldId id="428"/>
          </p14:sldIdLst>
        </p14:section>
        <p14:section name="Pros and Cons of Technical Debt" id="{8F9C16C6-CFEA-47B7-A85F-D84A5E8EE036}">
          <p14:sldIdLst>
            <p14:sldId id="305"/>
            <p14:sldId id="288"/>
            <p14:sldId id="287"/>
            <p14:sldId id="279"/>
            <p14:sldId id="280"/>
            <p14:sldId id="281"/>
            <p14:sldId id="282"/>
            <p14:sldId id="283"/>
            <p14:sldId id="284"/>
          </p14:sldIdLst>
        </p14:section>
        <p14:section name="What Causes Technical Debt" id="{003020AC-7293-40EA-8BFB-C039C0697B8A}">
          <p14:sldIdLst>
            <p14:sldId id="306"/>
            <p14:sldId id="368"/>
            <p14:sldId id="369"/>
            <p14:sldId id="370"/>
            <p14:sldId id="371"/>
            <p14:sldId id="372"/>
            <p14:sldId id="373"/>
            <p14:sldId id="374"/>
            <p14:sldId id="375"/>
            <p14:sldId id="376"/>
            <p14:sldId id="377"/>
            <p14:sldId id="378"/>
            <p14:sldId id="379"/>
            <p14:sldId id="380"/>
            <p14:sldId id="381"/>
            <p14:sldId id="304"/>
          </p14:sldIdLst>
        </p14:section>
        <p14:section name="Technical Debt Identification" id="{335D1727-62AA-412F-91C2-4CC8F53AC72D}">
          <p14:sldIdLst>
            <p14:sldId id="309"/>
            <p14:sldId id="324"/>
            <p14:sldId id="396"/>
            <p14:sldId id="397"/>
            <p14:sldId id="398"/>
            <p14:sldId id="399"/>
            <p14:sldId id="400"/>
            <p14:sldId id="325"/>
            <p14:sldId id="401"/>
            <p14:sldId id="402"/>
            <p14:sldId id="403"/>
            <p14:sldId id="404"/>
            <p14:sldId id="405"/>
            <p14:sldId id="326"/>
            <p14:sldId id="327"/>
          </p14:sldIdLst>
        </p14:section>
        <p14:section name="Opportunities to Identify Technical Debt" id="{91DE83F0-725C-4567-ACBC-399434E97F38}">
          <p14:sldIdLst>
            <p14:sldId id="429"/>
            <p14:sldId id="328"/>
            <p14:sldId id="329"/>
            <p14:sldId id="330"/>
            <p14:sldId id="331"/>
            <p14:sldId id="332"/>
            <p14:sldId id="333"/>
            <p14:sldId id="334"/>
            <p14:sldId id="308"/>
          </p14:sldIdLst>
        </p14:section>
        <p14:section name="Recording Technical Debt" id="{BC1592E2-46E5-4B3A-88DB-EA77AB634F3E}">
          <p14:sldIdLst>
            <p14:sldId id="430"/>
            <p14:sldId id="336"/>
            <p14:sldId id="337"/>
            <p14:sldId id="339"/>
            <p14:sldId id="340"/>
            <p14:sldId id="341"/>
          </p14:sldIdLst>
        </p14:section>
        <p14:section name="Tracking Technical Debt" id="{E1CD4A39-3505-4860-AAFE-02AE3EB362D0}">
          <p14:sldIdLst>
            <p14:sldId id="338"/>
            <p14:sldId id="343"/>
            <p14:sldId id="344"/>
            <p14:sldId id="345"/>
            <p14:sldId id="346"/>
            <p14:sldId id="348"/>
            <p14:sldId id="347"/>
            <p14:sldId id="366"/>
            <p14:sldId id="367"/>
            <p14:sldId id="349"/>
          </p14:sldIdLst>
        </p14:section>
        <p14:section name="Technical Debt Ratio" id="{78C24741-C19C-41E4-8C45-FB278349DEF2}">
          <p14:sldIdLst>
            <p14:sldId id="351"/>
            <p14:sldId id="352"/>
            <p14:sldId id="353"/>
            <p14:sldId id="354"/>
          </p14:sldIdLst>
        </p14:section>
        <p14:section name="Summary" id="{050F6689-95FD-4DF2-AFA9-1CB8B8F63393}">
          <p14:sldIdLst>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9500"/>
    <a:srgbClr val="FE0000"/>
    <a:srgbClr val="2D435D"/>
    <a:srgbClr val="A3CF62"/>
    <a:srgbClr val="53A9CB"/>
    <a:srgbClr val="DF625C"/>
    <a:srgbClr val="FAD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56316" autoAdjust="0"/>
  </p:normalViewPr>
  <p:slideViewPr>
    <p:cSldViewPr snapToGrid="0">
      <p:cViewPr varScale="1">
        <p:scale>
          <a:sx n="64" d="100"/>
          <a:sy n="64" d="100"/>
        </p:scale>
        <p:origin x="183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29609-737A-4793-85A3-C1242F599C69}"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F42B1-3E92-4EDE-946A-604FE4C51B91}" type="slidenum">
              <a:rPr lang="en-US" smtClean="0"/>
              <a:t>‹#›</a:t>
            </a:fld>
            <a:endParaRPr lang="en-US"/>
          </a:p>
        </p:txBody>
      </p:sp>
    </p:spTree>
    <p:extLst>
      <p:ext uri="{BB962C8B-B14F-4D97-AF65-F5344CB8AC3E}">
        <p14:creationId xmlns:p14="http://schemas.microsoft.com/office/powerpoint/2010/main" val="273363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a:t>
            </a:fld>
            <a:endParaRPr lang="en-US"/>
          </a:p>
        </p:txBody>
      </p:sp>
    </p:spTree>
    <p:extLst>
      <p:ext uri="{BB962C8B-B14F-4D97-AF65-F5344CB8AC3E}">
        <p14:creationId xmlns:p14="http://schemas.microsoft.com/office/powerpoint/2010/main" val="2952007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had to find new developers to replace those who had left, which added to their difficulties.</a:t>
            </a:r>
          </a:p>
        </p:txBody>
      </p:sp>
      <p:sp>
        <p:nvSpPr>
          <p:cNvPr id="4" name="Slide Number Placeholder 3"/>
          <p:cNvSpPr>
            <a:spLocks noGrp="1"/>
          </p:cNvSpPr>
          <p:nvPr>
            <p:ph type="sldNum" sz="quarter" idx="5"/>
          </p:nvPr>
        </p:nvSpPr>
        <p:spPr/>
        <p:txBody>
          <a:bodyPr/>
          <a:lstStyle/>
          <a:p>
            <a:fld id="{318F42B1-3E92-4EDE-946A-604FE4C51B91}" type="slidenum">
              <a:rPr lang="en-US" smtClean="0"/>
              <a:t>13</a:t>
            </a:fld>
            <a:endParaRPr lang="en-US"/>
          </a:p>
        </p:txBody>
      </p:sp>
    </p:spTree>
    <p:extLst>
      <p:ext uri="{BB962C8B-B14F-4D97-AF65-F5344CB8AC3E}">
        <p14:creationId xmlns:p14="http://schemas.microsoft.com/office/powerpoint/2010/main" val="3133706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then on, the team was more careful to follow best practices and avoid technical debt.  They learned the hard way about the importance of taking the time to do things right, even if it means delivering the project a little late.  They also made sure to prioritize their health and well-being, so that they could continue to deliver high-quality software for their clients.</a:t>
            </a:r>
          </a:p>
        </p:txBody>
      </p:sp>
      <p:sp>
        <p:nvSpPr>
          <p:cNvPr id="4" name="Slide Number Placeholder 3"/>
          <p:cNvSpPr>
            <a:spLocks noGrp="1"/>
          </p:cNvSpPr>
          <p:nvPr>
            <p:ph type="sldNum" sz="quarter" idx="5"/>
          </p:nvPr>
        </p:nvSpPr>
        <p:spPr/>
        <p:txBody>
          <a:bodyPr/>
          <a:lstStyle/>
          <a:p>
            <a:fld id="{318F42B1-3E92-4EDE-946A-604FE4C51B91}" type="slidenum">
              <a:rPr lang="en-US" smtClean="0"/>
              <a:t>14</a:t>
            </a:fld>
            <a:endParaRPr lang="en-US"/>
          </a:p>
        </p:txBody>
      </p:sp>
    </p:spTree>
    <p:extLst>
      <p:ext uri="{BB962C8B-B14F-4D97-AF65-F5344CB8AC3E}">
        <p14:creationId xmlns:p14="http://schemas.microsoft.com/office/powerpoint/2010/main" val="1811634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15</a:t>
            </a:fld>
            <a:endParaRPr lang="en-US"/>
          </a:p>
        </p:txBody>
      </p:sp>
    </p:spTree>
    <p:extLst>
      <p:ext uri="{BB962C8B-B14F-4D97-AF65-F5344CB8AC3E}">
        <p14:creationId xmlns:p14="http://schemas.microsoft.com/office/powerpoint/2010/main" val="268855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16</a:t>
            </a:fld>
            <a:endParaRPr lang="en-US"/>
          </a:p>
        </p:txBody>
      </p:sp>
    </p:spTree>
    <p:extLst>
      <p:ext uri="{BB962C8B-B14F-4D97-AF65-F5344CB8AC3E}">
        <p14:creationId xmlns:p14="http://schemas.microsoft.com/office/powerpoint/2010/main" val="2127233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17</a:t>
            </a:fld>
            <a:endParaRPr lang="en-US"/>
          </a:p>
        </p:txBody>
      </p:sp>
    </p:spTree>
    <p:extLst>
      <p:ext uri="{BB962C8B-B14F-4D97-AF65-F5344CB8AC3E}">
        <p14:creationId xmlns:p14="http://schemas.microsoft.com/office/powerpoint/2010/main" val="2220455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18</a:t>
            </a:fld>
            <a:endParaRPr lang="en-US"/>
          </a:p>
        </p:txBody>
      </p:sp>
    </p:spTree>
    <p:extLst>
      <p:ext uri="{BB962C8B-B14F-4D97-AF65-F5344CB8AC3E}">
        <p14:creationId xmlns:p14="http://schemas.microsoft.com/office/powerpoint/2010/main" val="4046741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19</a:t>
            </a:fld>
            <a:endParaRPr lang="en-US"/>
          </a:p>
        </p:txBody>
      </p:sp>
    </p:spTree>
    <p:extLst>
      <p:ext uri="{BB962C8B-B14F-4D97-AF65-F5344CB8AC3E}">
        <p14:creationId xmlns:p14="http://schemas.microsoft.com/office/powerpoint/2010/main" val="2065001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20</a:t>
            </a:fld>
            <a:endParaRPr lang="en-US"/>
          </a:p>
        </p:txBody>
      </p:sp>
    </p:spTree>
    <p:extLst>
      <p:ext uri="{BB962C8B-B14F-4D97-AF65-F5344CB8AC3E}">
        <p14:creationId xmlns:p14="http://schemas.microsoft.com/office/powerpoint/2010/main" val="2085266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21</a:t>
            </a:fld>
            <a:endParaRPr lang="en-US"/>
          </a:p>
        </p:txBody>
      </p:sp>
    </p:spTree>
    <p:extLst>
      <p:ext uri="{BB962C8B-B14F-4D97-AF65-F5344CB8AC3E}">
        <p14:creationId xmlns:p14="http://schemas.microsoft.com/office/powerpoint/2010/main" val="3599081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22</a:t>
            </a:fld>
            <a:endParaRPr lang="en-US"/>
          </a:p>
        </p:txBody>
      </p:sp>
    </p:spTree>
    <p:extLst>
      <p:ext uri="{BB962C8B-B14F-4D97-AF65-F5344CB8AC3E}">
        <p14:creationId xmlns:p14="http://schemas.microsoft.com/office/powerpoint/2010/main" val="4144218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software development team that was working on a project for a big client.  The project was complex, and the deadline was tight, so the team decided to take shortcuts and make quick fixes instead of following best practices.</a:t>
            </a:r>
          </a:p>
          <a:p>
            <a:endParaRPr lang="en-US" dirty="0"/>
          </a:p>
          <a:p>
            <a:r>
              <a:rPr lang="en-US" dirty="0"/>
              <a:t>At first, everything seemed to be going well.  The project was delivered on time and the client was happy with the results.</a:t>
            </a:r>
          </a:p>
          <a:p>
            <a:endParaRPr lang="en-US" dirty="0"/>
          </a:p>
          <a:p>
            <a:r>
              <a:rPr lang="en-US" dirty="0"/>
              <a:t>However, as time went on,</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a:t>
            </a:fld>
            <a:endParaRPr lang="en-US"/>
          </a:p>
        </p:txBody>
      </p:sp>
    </p:spTree>
    <p:extLst>
      <p:ext uri="{BB962C8B-B14F-4D97-AF65-F5344CB8AC3E}">
        <p14:creationId xmlns:p14="http://schemas.microsoft.com/office/powerpoint/2010/main" val="2872781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23</a:t>
            </a:fld>
            <a:endParaRPr lang="en-US"/>
          </a:p>
        </p:txBody>
      </p:sp>
    </p:spTree>
    <p:extLst>
      <p:ext uri="{BB962C8B-B14F-4D97-AF65-F5344CB8AC3E}">
        <p14:creationId xmlns:p14="http://schemas.microsoft.com/office/powerpoint/2010/main" val="312140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24</a:t>
            </a:fld>
            <a:endParaRPr lang="en-US"/>
          </a:p>
        </p:txBody>
      </p:sp>
    </p:spTree>
    <p:extLst>
      <p:ext uri="{BB962C8B-B14F-4D97-AF65-F5344CB8AC3E}">
        <p14:creationId xmlns:p14="http://schemas.microsoft.com/office/powerpoint/2010/main" val="3508174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26</a:t>
            </a:fld>
            <a:endParaRPr lang="en-US"/>
          </a:p>
        </p:txBody>
      </p:sp>
    </p:spTree>
    <p:extLst>
      <p:ext uri="{BB962C8B-B14F-4D97-AF65-F5344CB8AC3E}">
        <p14:creationId xmlns:p14="http://schemas.microsoft.com/office/powerpoint/2010/main" val="342248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While it may be challenging to quantify the impact of technical debt universally, as it can vary across projects and organizations, several studies and surveys have shed light on the consequences of accumulating technical debt. Here are some statistics and findings that highlight the challenges associated with technical debt:</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33</a:t>
            </a:fld>
            <a:endParaRPr lang="en-US"/>
          </a:p>
        </p:txBody>
      </p:sp>
    </p:spTree>
    <p:extLst>
      <p:ext uri="{BB962C8B-B14F-4D97-AF65-F5344CB8AC3E}">
        <p14:creationId xmlns:p14="http://schemas.microsoft.com/office/powerpoint/2010/main" val="3561820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According to a 2018 survey by Stripe, technical debt was cited as the leading cause of delays in shipping new features by 41% of respondents.</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34</a:t>
            </a:fld>
            <a:endParaRPr lang="en-US"/>
          </a:p>
        </p:txBody>
      </p:sp>
    </p:spTree>
    <p:extLst>
      <p:ext uri="{BB962C8B-B14F-4D97-AF65-F5344CB8AC3E}">
        <p14:creationId xmlns:p14="http://schemas.microsoft.com/office/powerpoint/2010/main" val="3756446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study conducted by the Consortium for IT Software Quality (CISQ) found that software developers spend an average of 41% of their time dealing with technical debt.</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35</a:t>
            </a:fld>
            <a:endParaRPr lang="en-US"/>
          </a:p>
        </p:txBody>
      </p:sp>
    </p:spTree>
    <p:extLst>
      <p:ext uri="{BB962C8B-B14F-4D97-AF65-F5344CB8AC3E}">
        <p14:creationId xmlns:p14="http://schemas.microsoft.com/office/powerpoint/2010/main" val="44454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Capers Jones, a software measurement expert, has estimated that for every hour spent on new software development, an additional three to four hours are spent on maintenance, much of which can be attributed to managing technical debt.</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36</a:t>
            </a:fld>
            <a:endParaRPr lang="en-US"/>
          </a:p>
        </p:txBody>
      </p:sp>
    </p:spTree>
    <p:extLst>
      <p:ext uri="{BB962C8B-B14F-4D97-AF65-F5344CB8AC3E}">
        <p14:creationId xmlns:p14="http://schemas.microsoft.com/office/powerpoint/2010/main" val="1287304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same Stripe survey mentioned earlier found that 68% of respondents reported that technical debt had a negative impact on their codebase's quality.</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37</a:t>
            </a:fld>
            <a:endParaRPr lang="en-US"/>
          </a:p>
        </p:txBody>
      </p:sp>
    </p:spTree>
    <p:extLst>
      <p:ext uri="{BB962C8B-B14F-4D97-AF65-F5344CB8AC3E}">
        <p14:creationId xmlns:p14="http://schemas.microsoft.com/office/powerpoint/2010/main" val="2832232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study published in the Journal of Systems and Software found a positive correlation between the amount of technical debt in a codebase and the number of defects. As technical debt increases, so does the defect density.</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38</a:t>
            </a:fld>
            <a:endParaRPr lang="en-US"/>
          </a:p>
        </p:txBody>
      </p:sp>
    </p:spTree>
    <p:extLst>
      <p:ext uri="{BB962C8B-B14F-4D97-AF65-F5344CB8AC3E}">
        <p14:creationId xmlns:p14="http://schemas.microsoft.com/office/powerpoint/2010/main" val="1752902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State of DevOps Report has indicated that organizations with high levels of technical debt are less likely to innovate successfully, as they spend more time dealing with operational issues and less time on new features.</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39</a:t>
            </a:fld>
            <a:endParaRPr lang="en-US"/>
          </a:p>
        </p:txBody>
      </p:sp>
    </p:spTree>
    <p:extLst>
      <p:ext uri="{BB962C8B-B14F-4D97-AF65-F5344CB8AC3E}">
        <p14:creationId xmlns:p14="http://schemas.microsoft.com/office/powerpoint/2010/main" val="2623614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realized that the shortcuts they had taken were causing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was difficult to read and maintain, which made it time-consuming and expensive to fix bugs.  The team also realized that they had neglected to properly document the code,</a:t>
            </a:r>
          </a:p>
        </p:txBody>
      </p:sp>
      <p:sp>
        <p:nvSpPr>
          <p:cNvPr id="4" name="Slide Number Placeholder 3"/>
          <p:cNvSpPr>
            <a:spLocks noGrp="1"/>
          </p:cNvSpPr>
          <p:nvPr>
            <p:ph type="sldNum" sz="quarter" idx="5"/>
          </p:nvPr>
        </p:nvSpPr>
        <p:spPr/>
        <p:txBody>
          <a:bodyPr/>
          <a:lstStyle/>
          <a:p>
            <a:fld id="{318F42B1-3E92-4EDE-946A-604FE4C51B91}" type="slidenum">
              <a:rPr lang="en-US" smtClean="0"/>
              <a:t>6</a:t>
            </a:fld>
            <a:endParaRPr lang="en-US"/>
          </a:p>
        </p:txBody>
      </p:sp>
    </p:spTree>
    <p:extLst>
      <p:ext uri="{BB962C8B-B14F-4D97-AF65-F5344CB8AC3E}">
        <p14:creationId xmlns:p14="http://schemas.microsoft.com/office/powerpoint/2010/main" val="778105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negative impact of technical debt on code quality and development speed can contribute to lower employee morale. A study by Code Climate found that developers are less satisfied with their work when dealing with a high level of technical debt.</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40</a:t>
            </a:fld>
            <a:endParaRPr lang="en-US"/>
          </a:p>
        </p:txBody>
      </p:sp>
    </p:spTree>
    <p:extLst>
      <p:ext uri="{BB962C8B-B14F-4D97-AF65-F5344CB8AC3E}">
        <p14:creationId xmlns:p14="http://schemas.microsoft.com/office/powerpoint/2010/main" val="81586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report from CAST Software suggests that technical debt can negatively impact customer satisfaction, as it leads to more system outages and unplanned work.</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41</a:t>
            </a:fld>
            <a:endParaRPr lang="en-US"/>
          </a:p>
        </p:txBody>
      </p:sp>
    </p:spTree>
    <p:extLst>
      <p:ext uri="{BB962C8B-B14F-4D97-AF65-F5344CB8AC3E}">
        <p14:creationId xmlns:p14="http://schemas.microsoft.com/office/powerpoint/2010/main" val="4099357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It's important to note that these statistics may vary depending on the industry, the nature of the software being developed, and the specific practices of individual development teams. However, the consensus is that managing and minimizing technical debt is crucial for maintaining a healthy and sustainable software development process.</a:t>
            </a:r>
          </a:p>
          <a:p>
            <a:br>
              <a:rPr lang="en-US" b="0" i="0" dirty="0">
                <a:solidFill>
                  <a:srgbClr val="000000"/>
                </a:solidFill>
                <a:effectLst/>
                <a:latin typeface="Inter"/>
              </a:rPr>
            </a:b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42</a:t>
            </a:fld>
            <a:endParaRPr lang="en-US"/>
          </a:p>
        </p:txBody>
      </p:sp>
    </p:spTree>
    <p:extLst>
      <p:ext uri="{BB962C8B-B14F-4D97-AF65-F5344CB8AC3E}">
        <p14:creationId xmlns:p14="http://schemas.microsoft.com/office/powerpoint/2010/main" val="1549410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44</a:t>
            </a:fld>
            <a:endParaRPr lang="en-US"/>
          </a:p>
        </p:txBody>
      </p:sp>
    </p:spTree>
    <p:extLst>
      <p:ext uri="{BB962C8B-B14F-4D97-AF65-F5344CB8AC3E}">
        <p14:creationId xmlns:p14="http://schemas.microsoft.com/office/powerpoint/2010/main" val="999007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45</a:t>
            </a:fld>
            <a:endParaRPr lang="en-US"/>
          </a:p>
        </p:txBody>
      </p:sp>
    </p:spTree>
    <p:extLst>
      <p:ext uri="{BB962C8B-B14F-4D97-AF65-F5344CB8AC3E}">
        <p14:creationId xmlns:p14="http://schemas.microsoft.com/office/powerpoint/2010/main" val="3938659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writing an application.  In the beginning there is no need for user roles.  Everyone can do anything.</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46</a:t>
            </a:fld>
            <a:endParaRPr lang="en-US"/>
          </a:p>
        </p:txBody>
      </p:sp>
    </p:spTree>
    <p:extLst>
      <p:ext uri="{BB962C8B-B14F-4D97-AF65-F5344CB8AC3E}">
        <p14:creationId xmlns:p14="http://schemas.microsoft.com/office/powerpoint/2010/main" val="3616622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47</a:t>
            </a:fld>
            <a:endParaRPr lang="en-US"/>
          </a:p>
        </p:txBody>
      </p:sp>
    </p:spTree>
    <p:extLst>
      <p:ext uri="{BB962C8B-B14F-4D97-AF65-F5344CB8AC3E}">
        <p14:creationId xmlns:p14="http://schemas.microsoft.com/office/powerpoint/2010/main" val="2397032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48</a:t>
            </a:fld>
            <a:endParaRPr lang="en-US"/>
          </a:p>
        </p:txBody>
      </p:sp>
    </p:spTree>
    <p:extLst>
      <p:ext uri="{BB962C8B-B14F-4D97-AF65-F5344CB8AC3E}">
        <p14:creationId xmlns:p14="http://schemas.microsoft.com/office/powerpoint/2010/main" val="10391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49</a:t>
            </a:fld>
            <a:endParaRPr lang="en-US"/>
          </a:p>
        </p:txBody>
      </p:sp>
    </p:spTree>
    <p:extLst>
      <p:ext uri="{BB962C8B-B14F-4D97-AF65-F5344CB8AC3E}">
        <p14:creationId xmlns:p14="http://schemas.microsoft.com/office/powerpoint/2010/main" val="2460109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50</a:t>
            </a:fld>
            <a:endParaRPr lang="en-US"/>
          </a:p>
        </p:txBody>
      </p:sp>
    </p:spTree>
    <p:extLst>
      <p:ext uri="{BB962C8B-B14F-4D97-AF65-F5344CB8AC3E}">
        <p14:creationId xmlns:p14="http://schemas.microsoft.com/office/powerpoint/2010/main" val="1697199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made it difficult for new developers to understand how the system worked.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the team had not done enough testing, which resulted in a high number of bugs.  And the architecture of the system was overly complex, which made it difficult to make changes without breaking other parts of the system.</a:t>
            </a:r>
          </a:p>
        </p:txBody>
      </p:sp>
      <p:sp>
        <p:nvSpPr>
          <p:cNvPr id="4" name="Slide Number Placeholder 3"/>
          <p:cNvSpPr>
            <a:spLocks noGrp="1"/>
          </p:cNvSpPr>
          <p:nvPr>
            <p:ph type="sldNum" sz="quarter" idx="5"/>
          </p:nvPr>
        </p:nvSpPr>
        <p:spPr/>
        <p:txBody>
          <a:bodyPr/>
          <a:lstStyle/>
          <a:p>
            <a:fld id="{318F42B1-3E92-4EDE-946A-604FE4C51B91}" type="slidenum">
              <a:rPr lang="en-US" smtClean="0"/>
              <a:t>7</a:t>
            </a:fld>
            <a:endParaRPr lang="en-US"/>
          </a:p>
        </p:txBody>
      </p:sp>
    </p:spTree>
    <p:extLst>
      <p:ext uri="{BB962C8B-B14F-4D97-AF65-F5344CB8AC3E}">
        <p14:creationId xmlns:p14="http://schemas.microsoft.com/office/powerpoint/2010/main" val="1306520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12, 2024</a:t>
            </a:r>
          </a:p>
          <a:p>
            <a:endParaRPr lang="en-US" dirty="0"/>
          </a:p>
          <a:p>
            <a:r>
              <a:rPr lang="en-US" dirty="0"/>
              <a:t>.NET 7 – Original Release Date – November 8, 2022</a:t>
            </a:r>
          </a:p>
          <a:p>
            <a:r>
              <a:rPr lang="en-US" dirty="0"/>
              <a:t>.NET 7 – End of Support – May 14, 2024</a:t>
            </a:r>
          </a:p>
          <a:p>
            <a:endParaRPr lang="en-US" dirty="0"/>
          </a:p>
          <a:p>
            <a:r>
              <a:rPr lang="en-US" dirty="0"/>
              <a:t>.NET 8 – Original Release Date – November 14, 2023</a:t>
            </a:r>
          </a:p>
          <a:p>
            <a:r>
              <a:rPr lang="en-US" dirty="0"/>
              <a:t>.NET 8 – End of Support – November 10, 2026</a:t>
            </a:r>
          </a:p>
        </p:txBody>
      </p:sp>
      <p:sp>
        <p:nvSpPr>
          <p:cNvPr id="4" name="Slide Number Placeholder 3"/>
          <p:cNvSpPr>
            <a:spLocks noGrp="1"/>
          </p:cNvSpPr>
          <p:nvPr>
            <p:ph type="sldNum" sz="quarter" idx="5"/>
          </p:nvPr>
        </p:nvSpPr>
        <p:spPr/>
        <p:txBody>
          <a:bodyPr/>
          <a:lstStyle/>
          <a:p>
            <a:fld id="{318F42B1-3E92-4EDE-946A-604FE4C51B91}" type="slidenum">
              <a:rPr lang="en-US" smtClean="0"/>
              <a:t>51</a:t>
            </a:fld>
            <a:endParaRPr lang="en-US"/>
          </a:p>
        </p:txBody>
      </p:sp>
    </p:spTree>
    <p:extLst>
      <p:ext uri="{BB962C8B-B14F-4D97-AF65-F5344CB8AC3E}">
        <p14:creationId xmlns:p14="http://schemas.microsoft.com/office/powerpoint/2010/main" val="603498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a:p>
            <a:endParaRPr lang="en-US" dirty="0"/>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53</a:t>
            </a:fld>
            <a:endParaRPr lang="en-US"/>
          </a:p>
        </p:txBody>
      </p:sp>
    </p:spTree>
    <p:extLst>
      <p:ext uri="{BB962C8B-B14F-4D97-AF65-F5344CB8AC3E}">
        <p14:creationId xmlns:p14="http://schemas.microsoft.com/office/powerpoint/2010/main" val="474065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54</a:t>
            </a:fld>
            <a:endParaRPr lang="en-US"/>
          </a:p>
        </p:txBody>
      </p:sp>
    </p:spTree>
    <p:extLst>
      <p:ext uri="{BB962C8B-B14F-4D97-AF65-F5344CB8AC3E}">
        <p14:creationId xmlns:p14="http://schemas.microsoft.com/office/powerpoint/2010/main" val="763420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55</a:t>
            </a:fld>
            <a:endParaRPr lang="en-US"/>
          </a:p>
        </p:txBody>
      </p:sp>
    </p:spTree>
    <p:extLst>
      <p:ext uri="{BB962C8B-B14F-4D97-AF65-F5344CB8AC3E}">
        <p14:creationId xmlns:p14="http://schemas.microsoft.com/office/powerpoint/2010/main" val="4186386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56</a:t>
            </a:fld>
            <a:endParaRPr lang="en-US"/>
          </a:p>
        </p:txBody>
      </p:sp>
    </p:spTree>
    <p:extLst>
      <p:ext uri="{BB962C8B-B14F-4D97-AF65-F5344CB8AC3E}">
        <p14:creationId xmlns:p14="http://schemas.microsoft.com/office/powerpoint/2010/main" val="6683604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57</a:t>
            </a:fld>
            <a:endParaRPr lang="en-US"/>
          </a:p>
        </p:txBody>
      </p:sp>
    </p:spTree>
    <p:extLst>
      <p:ext uri="{BB962C8B-B14F-4D97-AF65-F5344CB8AC3E}">
        <p14:creationId xmlns:p14="http://schemas.microsoft.com/office/powerpoint/2010/main" val="1862263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58</a:t>
            </a:fld>
            <a:endParaRPr lang="en-US"/>
          </a:p>
        </p:txBody>
      </p:sp>
    </p:spTree>
    <p:extLst>
      <p:ext uri="{BB962C8B-B14F-4D97-AF65-F5344CB8AC3E}">
        <p14:creationId xmlns:p14="http://schemas.microsoft.com/office/powerpoint/2010/main" val="2789687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59</a:t>
            </a:fld>
            <a:endParaRPr lang="en-US"/>
          </a:p>
        </p:txBody>
      </p:sp>
    </p:spTree>
    <p:extLst>
      <p:ext uri="{BB962C8B-B14F-4D97-AF65-F5344CB8AC3E}">
        <p14:creationId xmlns:p14="http://schemas.microsoft.com/office/powerpoint/2010/main" val="1836733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60</a:t>
            </a:fld>
            <a:endParaRPr lang="en-US"/>
          </a:p>
        </p:txBody>
      </p:sp>
    </p:spTree>
    <p:extLst>
      <p:ext uri="{BB962C8B-B14F-4D97-AF65-F5344CB8AC3E}">
        <p14:creationId xmlns:p14="http://schemas.microsoft.com/office/powerpoint/2010/main" val="2755328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61</a:t>
            </a:fld>
            <a:endParaRPr lang="en-US"/>
          </a:p>
        </p:txBody>
      </p:sp>
    </p:spTree>
    <p:extLst>
      <p:ext uri="{BB962C8B-B14F-4D97-AF65-F5344CB8AC3E}">
        <p14:creationId xmlns:p14="http://schemas.microsoft.com/office/powerpoint/2010/main" val="2606121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of these problems, the team found themselves spending more and more time fixing bugs and maintaining the system instead of working on new features.</a:t>
            </a:r>
          </a:p>
        </p:txBody>
      </p:sp>
      <p:sp>
        <p:nvSpPr>
          <p:cNvPr id="4" name="Slide Number Placeholder 3"/>
          <p:cNvSpPr>
            <a:spLocks noGrp="1"/>
          </p:cNvSpPr>
          <p:nvPr>
            <p:ph type="sldNum" sz="quarter" idx="5"/>
          </p:nvPr>
        </p:nvSpPr>
        <p:spPr/>
        <p:txBody>
          <a:bodyPr/>
          <a:lstStyle/>
          <a:p>
            <a:fld id="{318F42B1-3E92-4EDE-946A-604FE4C51B91}" type="slidenum">
              <a:rPr lang="en-US" smtClean="0"/>
              <a:t>8</a:t>
            </a:fld>
            <a:endParaRPr lang="en-US"/>
          </a:p>
        </p:txBody>
      </p:sp>
    </p:spTree>
    <p:extLst>
      <p:ext uri="{BB962C8B-B14F-4D97-AF65-F5344CB8AC3E}">
        <p14:creationId xmlns:p14="http://schemas.microsoft.com/office/powerpoint/2010/main" val="496141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62</a:t>
            </a:fld>
            <a:endParaRPr lang="en-US"/>
          </a:p>
        </p:txBody>
      </p:sp>
    </p:spTree>
    <p:extLst>
      <p:ext uri="{BB962C8B-B14F-4D97-AF65-F5344CB8AC3E}">
        <p14:creationId xmlns:p14="http://schemas.microsoft.com/office/powerpoint/2010/main" val="10293204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63</a:t>
            </a:fld>
            <a:endParaRPr lang="en-US"/>
          </a:p>
        </p:txBody>
      </p:sp>
    </p:spTree>
    <p:extLst>
      <p:ext uri="{BB962C8B-B14F-4D97-AF65-F5344CB8AC3E}">
        <p14:creationId xmlns:p14="http://schemas.microsoft.com/office/powerpoint/2010/main" val="2047403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64</a:t>
            </a:fld>
            <a:endParaRPr lang="en-US"/>
          </a:p>
        </p:txBody>
      </p:sp>
    </p:spTree>
    <p:extLst>
      <p:ext uri="{BB962C8B-B14F-4D97-AF65-F5344CB8AC3E}">
        <p14:creationId xmlns:p14="http://schemas.microsoft.com/office/powerpoint/2010/main" val="27010006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65</a:t>
            </a:fld>
            <a:endParaRPr lang="en-US"/>
          </a:p>
        </p:txBody>
      </p:sp>
    </p:spTree>
    <p:extLst>
      <p:ext uri="{BB962C8B-B14F-4D97-AF65-F5344CB8AC3E}">
        <p14:creationId xmlns:p14="http://schemas.microsoft.com/office/powerpoint/2010/main" val="1487988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66</a:t>
            </a:fld>
            <a:endParaRPr lang="en-US"/>
          </a:p>
        </p:txBody>
      </p:sp>
    </p:spTree>
    <p:extLst>
      <p:ext uri="{BB962C8B-B14F-4D97-AF65-F5344CB8AC3E}">
        <p14:creationId xmlns:p14="http://schemas.microsoft.com/office/powerpoint/2010/main" val="33302594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Clarity</a:t>
            </a:r>
            <a:r>
              <a:rPr lang="en-US" b="0" dirty="0"/>
              <a:t> – Easy to read and legible to anyone who has not written the code themselves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69</a:t>
            </a:fld>
            <a:endParaRPr lang="en-US"/>
          </a:p>
        </p:txBody>
      </p:sp>
    </p:spTree>
    <p:extLst>
      <p:ext uri="{BB962C8B-B14F-4D97-AF65-F5344CB8AC3E}">
        <p14:creationId xmlns:p14="http://schemas.microsoft.com/office/powerpoint/2010/main" val="40396007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Maintainability </a:t>
            </a:r>
            <a:r>
              <a:rPr lang="en-US" b="0" dirty="0"/>
              <a:t>– Easy to understand the context and not being over-complicated makes it easier to make changes in the code when required</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70</a:t>
            </a:fld>
            <a:endParaRPr lang="en-US"/>
          </a:p>
        </p:txBody>
      </p:sp>
    </p:spTree>
    <p:extLst>
      <p:ext uri="{BB962C8B-B14F-4D97-AF65-F5344CB8AC3E}">
        <p14:creationId xmlns:p14="http://schemas.microsoft.com/office/powerpoint/2010/main" val="40750385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71</a:t>
            </a:fld>
            <a:endParaRPr lang="en-US"/>
          </a:p>
        </p:txBody>
      </p:sp>
    </p:spTree>
    <p:extLst>
      <p:ext uri="{BB962C8B-B14F-4D97-AF65-F5344CB8AC3E}">
        <p14:creationId xmlns:p14="http://schemas.microsoft.com/office/powerpoint/2010/main" val="1798872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Refactored</a:t>
            </a:r>
            <a:r>
              <a:rPr lang="en-US" b="0" dirty="0"/>
              <a:t> – The formatting needs to consistent and follow relevant coding conventions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72</a:t>
            </a:fld>
            <a:endParaRPr lang="en-US"/>
          </a:p>
        </p:txBody>
      </p:sp>
    </p:spTree>
    <p:extLst>
      <p:ext uri="{BB962C8B-B14F-4D97-AF65-F5344CB8AC3E}">
        <p14:creationId xmlns:p14="http://schemas.microsoft.com/office/powerpoint/2010/main" val="8866208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Well-tested</a:t>
            </a:r>
            <a:r>
              <a:rPr lang="en-US" b="0" dirty="0"/>
              <a:t> – The lest amount of bugs a software has, the higher its quality is.  Rigorous testing helps filter out such discrepancies.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73</a:t>
            </a:fld>
            <a:endParaRPr lang="en-US"/>
          </a:p>
        </p:txBody>
      </p:sp>
    </p:spTree>
    <p:extLst>
      <p:ext uri="{BB962C8B-B14F-4D97-AF65-F5344CB8AC3E}">
        <p14:creationId xmlns:p14="http://schemas.microsoft.com/office/powerpoint/2010/main" val="27722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was also becoming frustrated because the system was not performing as well as they had hoped.</a:t>
            </a:r>
          </a:p>
          <a:p>
            <a:endParaRPr lang="en-US" dirty="0"/>
          </a:p>
          <a:p>
            <a:r>
              <a:rPr lang="en-US" dirty="0"/>
              <a:t>The team eventually realized that the shortcuts they had taken were the cause of their problems.  They had accumulated a significant amount of technical debt, which as making it difficult for them to deliver the quality software that their client required.</a:t>
            </a:r>
          </a:p>
        </p:txBody>
      </p:sp>
      <p:sp>
        <p:nvSpPr>
          <p:cNvPr id="4" name="Slide Number Placeholder 3"/>
          <p:cNvSpPr>
            <a:spLocks noGrp="1"/>
          </p:cNvSpPr>
          <p:nvPr>
            <p:ph type="sldNum" sz="quarter" idx="5"/>
          </p:nvPr>
        </p:nvSpPr>
        <p:spPr/>
        <p:txBody>
          <a:bodyPr/>
          <a:lstStyle/>
          <a:p>
            <a:fld id="{318F42B1-3E92-4EDE-946A-604FE4C51B91}" type="slidenum">
              <a:rPr lang="en-US" smtClean="0"/>
              <a:t>9</a:t>
            </a:fld>
            <a:endParaRPr lang="en-US"/>
          </a:p>
        </p:txBody>
      </p:sp>
    </p:spTree>
    <p:extLst>
      <p:ext uri="{BB962C8B-B14F-4D97-AF65-F5344CB8AC3E}">
        <p14:creationId xmlns:p14="http://schemas.microsoft.com/office/powerpoint/2010/main" val="3515837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Efficiency</a:t>
            </a:r>
            <a:r>
              <a:rPr lang="en-US" b="0" dirty="0"/>
              <a:t> – High-quality code uses the resources available so it optimally performs the desired action</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74</a:t>
            </a:fld>
            <a:endParaRPr lang="en-US"/>
          </a:p>
        </p:txBody>
      </p:sp>
    </p:spTree>
    <p:extLst>
      <p:ext uri="{BB962C8B-B14F-4D97-AF65-F5344CB8AC3E}">
        <p14:creationId xmlns:p14="http://schemas.microsoft.com/office/powerpoint/2010/main" val="16229190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Have other teams built similar solutions for similar needs?  If so, can they be condensed into one solution or into less complex solutions with shared maintenance?</a:t>
            </a:r>
          </a:p>
        </p:txBody>
      </p:sp>
      <p:sp>
        <p:nvSpPr>
          <p:cNvPr id="4" name="Slide Number Placeholder 3"/>
          <p:cNvSpPr>
            <a:spLocks noGrp="1"/>
          </p:cNvSpPr>
          <p:nvPr>
            <p:ph type="sldNum" sz="quarter" idx="5"/>
          </p:nvPr>
        </p:nvSpPr>
        <p:spPr/>
        <p:txBody>
          <a:bodyPr/>
          <a:lstStyle/>
          <a:p>
            <a:fld id="{318F42B1-3E92-4EDE-946A-604FE4C51B91}" type="slidenum">
              <a:rPr lang="en-US" smtClean="0"/>
              <a:t>75</a:t>
            </a:fld>
            <a:endParaRPr lang="en-US"/>
          </a:p>
        </p:txBody>
      </p:sp>
    </p:spTree>
    <p:extLst>
      <p:ext uri="{BB962C8B-B14F-4D97-AF65-F5344CB8AC3E}">
        <p14:creationId xmlns:p14="http://schemas.microsoft.com/office/powerpoint/2010/main" val="15063051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there inconsistent user experiences for the same processes?</a:t>
            </a:r>
          </a:p>
        </p:txBody>
      </p:sp>
      <p:sp>
        <p:nvSpPr>
          <p:cNvPr id="4" name="Slide Number Placeholder 3"/>
          <p:cNvSpPr>
            <a:spLocks noGrp="1"/>
          </p:cNvSpPr>
          <p:nvPr>
            <p:ph type="sldNum" sz="quarter" idx="5"/>
          </p:nvPr>
        </p:nvSpPr>
        <p:spPr/>
        <p:txBody>
          <a:bodyPr/>
          <a:lstStyle/>
          <a:p>
            <a:fld id="{318F42B1-3E92-4EDE-946A-604FE4C51B91}" type="slidenum">
              <a:rPr lang="en-US" smtClean="0"/>
              <a:t>76</a:t>
            </a:fld>
            <a:endParaRPr lang="en-US"/>
          </a:p>
        </p:txBody>
      </p:sp>
    </p:spTree>
    <p:extLst>
      <p:ext uri="{BB962C8B-B14F-4D97-AF65-F5344CB8AC3E}">
        <p14:creationId xmlns:p14="http://schemas.microsoft.com/office/powerpoint/2010/main" val="12168720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following the same reusable frameworks?</a:t>
            </a:r>
          </a:p>
        </p:txBody>
      </p:sp>
      <p:sp>
        <p:nvSpPr>
          <p:cNvPr id="4" name="Slide Number Placeholder 3"/>
          <p:cNvSpPr>
            <a:spLocks noGrp="1"/>
          </p:cNvSpPr>
          <p:nvPr>
            <p:ph type="sldNum" sz="quarter" idx="5"/>
          </p:nvPr>
        </p:nvSpPr>
        <p:spPr/>
        <p:txBody>
          <a:bodyPr/>
          <a:lstStyle/>
          <a:p>
            <a:fld id="{318F42B1-3E92-4EDE-946A-604FE4C51B91}" type="slidenum">
              <a:rPr lang="en-US" smtClean="0"/>
              <a:t>77</a:t>
            </a:fld>
            <a:endParaRPr lang="en-US"/>
          </a:p>
        </p:txBody>
      </p:sp>
    </p:spTree>
    <p:extLst>
      <p:ext uri="{BB962C8B-B14F-4D97-AF65-F5344CB8AC3E}">
        <p14:creationId xmlns:p14="http://schemas.microsoft.com/office/powerpoint/2010/main" val="11723091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built following best practices?</a:t>
            </a:r>
          </a:p>
        </p:txBody>
      </p:sp>
      <p:sp>
        <p:nvSpPr>
          <p:cNvPr id="4" name="Slide Number Placeholder 3"/>
          <p:cNvSpPr>
            <a:spLocks noGrp="1"/>
          </p:cNvSpPr>
          <p:nvPr>
            <p:ph type="sldNum" sz="quarter" idx="5"/>
          </p:nvPr>
        </p:nvSpPr>
        <p:spPr/>
        <p:txBody>
          <a:bodyPr/>
          <a:lstStyle/>
          <a:p>
            <a:fld id="{318F42B1-3E92-4EDE-946A-604FE4C51B91}" type="slidenum">
              <a:rPr lang="en-US" smtClean="0"/>
              <a:t>78</a:t>
            </a:fld>
            <a:endParaRPr lang="en-US"/>
          </a:p>
        </p:txBody>
      </p:sp>
    </p:spTree>
    <p:extLst>
      <p:ext uri="{BB962C8B-B14F-4D97-AF65-F5344CB8AC3E}">
        <p14:creationId xmlns:p14="http://schemas.microsoft.com/office/powerpoint/2010/main" val="2866523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deployments or package validations taking too long?</a:t>
            </a:r>
          </a:p>
        </p:txBody>
      </p:sp>
      <p:sp>
        <p:nvSpPr>
          <p:cNvPr id="4" name="Slide Number Placeholder 3"/>
          <p:cNvSpPr>
            <a:spLocks noGrp="1"/>
          </p:cNvSpPr>
          <p:nvPr>
            <p:ph type="sldNum" sz="quarter" idx="5"/>
          </p:nvPr>
        </p:nvSpPr>
        <p:spPr/>
        <p:txBody>
          <a:bodyPr/>
          <a:lstStyle/>
          <a:p>
            <a:fld id="{318F42B1-3E92-4EDE-946A-604FE4C51B91}" type="slidenum">
              <a:rPr lang="en-US" smtClean="0"/>
              <a:t>79</a:t>
            </a:fld>
            <a:endParaRPr lang="en-US"/>
          </a:p>
        </p:txBody>
      </p:sp>
    </p:spTree>
    <p:extLst>
      <p:ext uri="{BB962C8B-B14F-4D97-AF65-F5344CB8AC3E}">
        <p14:creationId xmlns:p14="http://schemas.microsoft.com/office/powerpoint/2010/main" val="3476454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limits being exceeded, or are users seeing errors for SQL, DML record locks, API calls, or CPU time limits?</a:t>
            </a:r>
          </a:p>
        </p:txBody>
      </p:sp>
      <p:sp>
        <p:nvSpPr>
          <p:cNvPr id="4" name="Slide Number Placeholder 3"/>
          <p:cNvSpPr>
            <a:spLocks noGrp="1"/>
          </p:cNvSpPr>
          <p:nvPr>
            <p:ph type="sldNum" sz="quarter" idx="5"/>
          </p:nvPr>
        </p:nvSpPr>
        <p:spPr/>
        <p:txBody>
          <a:bodyPr/>
          <a:lstStyle/>
          <a:p>
            <a:fld id="{318F42B1-3E92-4EDE-946A-604FE4C51B91}" type="slidenum">
              <a:rPr lang="en-US" smtClean="0"/>
              <a:t>80</a:t>
            </a:fld>
            <a:endParaRPr lang="en-US"/>
          </a:p>
        </p:txBody>
      </p:sp>
    </p:spTree>
    <p:extLst>
      <p:ext uri="{BB962C8B-B14F-4D97-AF65-F5344CB8AC3E}">
        <p14:creationId xmlns:p14="http://schemas.microsoft.com/office/powerpoint/2010/main" val="36283532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aspiring Software Craftsmen we are raising the bar of professional software development by practicing it and helping others learn the craft.  Through this work we have come to value:</a:t>
            </a:r>
          </a:p>
        </p:txBody>
      </p:sp>
      <p:sp>
        <p:nvSpPr>
          <p:cNvPr id="4" name="Slide Number Placeholder 3"/>
          <p:cNvSpPr>
            <a:spLocks noGrp="1"/>
          </p:cNvSpPr>
          <p:nvPr>
            <p:ph type="sldNum" sz="quarter" idx="5"/>
          </p:nvPr>
        </p:nvSpPr>
        <p:spPr/>
        <p:txBody>
          <a:bodyPr/>
          <a:lstStyle/>
          <a:p>
            <a:fld id="{318F42B1-3E92-4EDE-946A-604FE4C51B91}" type="slidenum">
              <a:rPr lang="en-US" smtClean="0"/>
              <a:t>89</a:t>
            </a:fld>
            <a:endParaRPr lang="en-US"/>
          </a:p>
        </p:txBody>
      </p:sp>
    </p:spTree>
    <p:extLst>
      <p:ext uri="{BB962C8B-B14F-4D97-AF65-F5344CB8AC3E}">
        <p14:creationId xmlns:p14="http://schemas.microsoft.com/office/powerpoint/2010/main" val="31830173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
        <p:nvSpPr>
          <p:cNvPr id="4" name="Slide Number Placeholder 3"/>
          <p:cNvSpPr>
            <a:spLocks noGrp="1"/>
          </p:cNvSpPr>
          <p:nvPr>
            <p:ph type="sldNum" sz="quarter" idx="5"/>
          </p:nvPr>
        </p:nvSpPr>
        <p:spPr/>
        <p:txBody>
          <a:bodyPr/>
          <a:lstStyle/>
          <a:p>
            <a:fld id="{318F42B1-3E92-4EDE-946A-604FE4C51B91}" type="slidenum">
              <a:rPr lang="en-US" smtClean="0"/>
              <a:t>93</a:t>
            </a:fld>
            <a:endParaRPr lang="en-US"/>
          </a:p>
        </p:txBody>
      </p:sp>
    </p:spTree>
    <p:extLst>
      <p:ext uri="{BB962C8B-B14F-4D97-AF65-F5344CB8AC3E}">
        <p14:creationId xmlns:p14="http://schemas.microsoft.com/office/powerpoint/2010/main" val="6543665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94</a:t>
            </a:fld>
            <a:endParaRPr lang="en-US"/>
          </a:p>
        </p:txBody>
      </p:sp>
    </p:spTree>
    <p:extLst>
      <p:ext uri="{BB962C8B-B14F-4D97-AF65-F5344CB8AC3E}">
        <p14:creationId xmlns:p14="http://schemas.microsoft.com/office/powerpoint/2010/main" val="1859551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stress of the situation was taking a toll on the team.  Developers were working long hours and feeling overwhelmed, which was affecting their morale and their health.</a:t>
            </a:r>
          </a:p>
        </p:txBody>
      </p:sp>
      <p:sp>
        <p:nvSpPr>
          <p:cNvPr id="4" name="Slide Number Placeholder 3"/>
          <p:cNvSpPr>
            <a:spLocks noGrp="1"/>
          </p:cNvSpPr>
          <p:nvPr>
            <p:ph type="sldNum" sz="quarter" idx="5"/>
          </p:nvPr>
        </p:nvSpPr>
        <p:spPr/>
        <p:txBody>
          <a:bodyPr/>
          <a:lstStyle/>
          <a:p>
            <a:fld id="{318F42B1-3E92-4EDE-946A-604FE4C51B91}" type="slidenum">
              <a:rPr lang="en-US" smtClean="0"/>
              <a:t>10</a:t>
            </a:fld>
            <a:endParaRPr lang="en-US"/>
          </a:p>
        </p:txBody>
      </p:sp>
    </p:spTree>
    <p:extLst>
      <p:ext uri="{BB962C8B-B14F-4D97-AF65-F5344CB8AC3E}">
        <p14:creationId xmlns:p14="http://schemas.microsoft.com/office/powerpoint/2010/main" val="569079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95</a:t>
            </a:fld>
            <a:endParaRPr lang="en-US"/>
          </a:p>
        </p:txBody>
      </p:sp>
    </p:spTree>
    <p:extLst>
      <p:ext uri="{BB962C8B-B14F-4D97-AF65-F5344CB8AC3E}">
        <p14:creationId xmlns:p14="http://schemas.microsoft.com/office/powerpoint/2010/main" val="16262027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
        <p:nvSpPr>
          <p:cNvPr id="4" name="Slide Number Placeholder 3"/>
          <p:cNvSpPr>
            <a:spLocks noGrp="1"/>
          </p:cNvSpPr>
          <p:nvPr>
            <p:ph type="sldNum" sz="quarter" idx="5"/>
          </p:nvPr>
        </p:nvSpPr>
        <p:spPr/>
        <p:txBody>
          <a:bodyPr/>
          <a:lstStyle/>
          <a:p>
            <a:fld id="{318F42B1-3E92-4EDE-946A-604FE4C51B91}" type="slidenum">
              <a:rPr lang="en-US" smtClean="0"/>
              <a:t>96</a:t>
            </a:fld>
            <a:endParaRPr lang="en-US"/>
          </a:p>
        </p:txBody>
      </p:sp>
    </p:spTree>
    <p:extLst>
      <p:ext uri="{BB962C8B-B14F-4D97-AF65-F5344CB8AC3E}">
        <p14:creationId xmlns:p14="http://schemas.microsoft.com/office/powerpoint/2010/main" val="31742598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r>
              <a:rPr lang="en-US" u="none" dirty="0"/>
              <a:t>Complexity – 1 to 5; how hard is it to solve the problem</a:t>
            </a:r>
          </a:p>
          <a:p>
            <a:r>
              <a:rPr lang="en-US" u="none" dirty="0"/>
              <a:t>Reward – 1 to 5 where 1 is a nice to have and 5 is a significantly measurable improvement both from a performance, security, complexity, etc. point of view</a:t>
            </a:r>
          </a:p>
        </p:txBody>
      </p:sp>
      <p:sp>
        <p:nvSpPr>
          <p:cNvPr id="4" name="Slide Number Placeholder 3"/>
          <p:cNvSpPr>
            <a:spLocks noGrp="1"/>
          </p:cNvSpPr>
          <p:nvPr>
            <p:ph type="sldNum" sz="quarter" idx="5"/>
          </p:nvPr>
        </p:nvSpPr>
        <p:spPr/>
        <p:txBody>
          <a:bodyPr/>
          <a:lstStyle/>
          <a:p>
            <a:fld id="{318F42B1-3E92-4EDE-946A-604FE4C51B91}" type="slidenum">
              <a:rPr lang="en-US" smtClean="0"/>
              <a:t>97</a:t>
            </a:fld>
            <a:endParaRPr lang="en-US"/>
          </a:p>
        </p:txBody>
      </p:sp>
    </p:spTree>
    <p:extLst>
      <p:ext uri="{BB962C8B-B14F-4D97-AF65-F5344CB8AC3E}">
        <p14:creationId xmlns:p14="http://schemas.microsoft.com/office/powerpoint/2010/main" val="21357109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104</a:t>
            </a:fld>
            <a:endParaRPr lang="en-US"/>
          </a:p>
        </p:txBody>
      </p:sp>
    </p:spTree>
    <p:extLst>
      <p:ext uri="{BB962C8B-B14F-4D97-AF65-F5344CB8AC3E}">
        <p14:creationId xmlns:p14="http://schemas.microsoft.com/office/powerpoint/2010/main" val="11820782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105</a:t>
            </a:fld>
            <a:endParaRPr lang="en-US"/>
          </a:p>
        </p:txBody>
      </p:sp>
    </p:spTree>
    <p:extLst>
      <p:ext uri="{BB962C8B-B14F-4D97-AF65-F5344CB8AC3E}">
        <p14:creationId xmlns:p14="http://schemas.microsoft.com/office/powerpoint/2010/main" val="26535672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106</a:t>
            </a:fld>
            <a:endParaRPr lang="en-US"/>
          </a:p>
        </p:txBody>
      </p:sp>
    </p:spTree>
    <p:extLst>
      <p:ext uri="{BB962C8B-B14F-4D97-AF65-F5344CB8AC3E}">
        <p14:creationId xmlns:p14="http://schemas.microsoft.com/office/powerpoint/2010/main" val="9948681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107</a:t>
            </a:fld>
            <a:endParaRPr lang="en-US"/>
          </a:p>
        </p:txBody>
      </p:sp>
    </p:spTree>
    <p:extLst>
      <p:ext uri="{BB962C8B-B14F-4D97-AF65-F5344CB8AC3E}">
        <p14:creationId xmlns:p14="http://schemas.microsoft.com/office/powerpoint/2010/main" val="649847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ratio can show the technical debt as a relationship between the cost to fix the software system and the cost of developing it.</a:t>
            </a:r>
          </a:p>
        </p:txBody>
      </p:sp>
      <p:sp>
        <p:nvSpPr>
          <p:cNvPr id="4" name="Slide Number Placeholder 3"/>
          <p:cNvSpPr>
            <a:spLocks noGrp="1"/>
          </p:cNvSpPr>
          <p:nvPr>
            <p:ph type="sldNum" sz="quarter" idx="5"/>
          </p:nvPr>
        </p:nvSpPr>
        <p:spPr/>
        <p:txBody>
          <a:bodyPr/>
          <a:lstStyle/>
          <a:p>
            <a:fld id="{318F42B1-3E92-4EDE-946A-604FE4C51B91}" type="slidenum">
              <a:rPr lang="en-US" smtClean="0"/>
              <a:t>108</a:t>
            </a:fld>
            <a:endParaRPr lang="en-US"/>
          </a:p>
        </p:txBody>
      </p:sp>
    </p:spTree>
    <p:extLst>
      <p:ext uri="{BB962C8B-B14F-4D97-AF65-F5344CB8AC3E}">
        <p14:creationId xmlns:p14="http://schemas.microsoft.com/office/powerpoint/2010/main" val="3637883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112</a:t>
            </a:fld>
            <a:endParaRPr lang="en-US"/>
          </a:p>
        </p:txBody>
      </p:sp>
    </p:spTree>
    <p:extLst>
      <p:ext uri="{BB962C8B-B14F-4D97-AF65-F5344CB8AC3E}">
        <p14:creationId xmlns:p14="http://schemas.microsoft.com/office/powerpoint/2010/main" val="42812126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5"/>
          </p:nvPr>
        </p:nvSpPr>
        <p:spPr/>
        <p:txBody>
          <a:bodyPr/>
          <a:lstStyle/>
          <a:p>
            <a:fld id="{318F42B1-3E92-4EDE-946A-604FE4C51B91}" type="slidenum">
              <a:rPr lang="en-US" smtClean="0"/>
              <a:t>113</a:t>
            </a:fld>
            <a:endParaRPr lang="en-US"/>
          </a:p>
        </p:txBody>
      </p:sp>
    </p:spTree>
    <p:extLst>
      <p:ext uri="{BB962C8B-B14F-4D97-AF65-F5344CB8AC3E}">
        <p14:creationId xmlns:p14="http://schemas.microsoft.com/office/powerpoint/2010/main" val="4259836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even started to look for new jobs because they did not want to work on a project that was so difficult to maintain.</a:t>
            </a:r>
          </a:p>
          <a:p>
            <a:endParaRPr lang="en-US" dirty="0"/>
          </a:p>
          <a:p>
            <a:r>
              <a:rPr lang="en-US" dirty="0"/>
              <a:t>In the end, the team realized that the shortcuts they had taken were the cause of their problem.  They had accumulated a significant amount of technical debt, which was making it difficult for them to deliver the quality software that their client required.</a:t>
            </a:r>
          </a:p>
        </p:txBody>
      </p:sp>
      <p:sp>
        <p:nvSpPr>
          <p:cNvPr id="4" name="Slide Number Placeholder 3"/>
          <p:cNvSpPr>
            <a:spLocks noGrp="1"/>
          </p:cNvSpPr>
          <p:nvPr>
            <p:ph type="sldNum" sz="quarter" idx="5"/>
          </p:nvPr>
        </p:nvSpPr>
        <p:spPr/>
        <p:txBody>
          <a:bodyPr/>
          <a:lstStyle/>
          <a:p>
            <a:fld id="{318F42B1-3E92-4EDE-946A-604FE4C51B91}" type="slidenum">
              <a:rPr lang="en-US" smtClean="0"/>
              <a:t>11</a:t>
            </a:fld>
            <a:endParaRPr lang="en-US"/>
          </a:p>
        </p:txBody>
      </p:sp>
    </p:spTree>
    <p:extLst>
      <p:ext uri="{BB962C8B-B14F-4D97-AF65-F5344CB8AC3E}">
        <p14:creationId xmlns:p14="http://schemas.microsoft.com/office/powerpoint/2010/main" val="35057304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
        <p:nvSpPr>
          <p:cNvPr id="4" name="Slide Number Placeholder 3"/>
          <p:cNvSpPr>
            <a:spLocks noGrp="1"/>
          </p:cNvSpPr>
          <p:nvPr>
            <p:ph type="sldNum" sz="quarter" idx="5"/>
          </p:nvPr>
        </p:nvSpPr>
        <p:spPr/>
        <p:txBody>
          <a:bodyPr/>
          <a:lstStyle/>
          <a:p>
            <a:fld id="{318F42B1-3E92-4EDE-946A-604FE4C51B91}" type="slidenum">
              <a:rPr lang="en-US" smtClean="0"/>
              <a:t>114</a:t>
            </a:fld>
            <a:endParaRPr lang="en-US"/>
          </a:p>
        </p:txBody>
      </p:sp>
    </p:spTree>
    <p:extLst>
      <p:ext uri="{BB962C8B-B14F-4D97-AF65-F5344CB8AC3E}">
        <p14:creationId xmlns:p14="http://schemas.microsoft.com/office/powerpoint/2010/main" val="10898026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
        <p:nvSpPr>
          <p:cNvPr id="4" name="Slide Number Placeholder 3"/>
          <p:cNvSpPr>
            <a:spLocks noGrp="1"/>
          </p:cNvSpPr>
          <p:nvPr>
            <p:ph type="sldNum" sz="quarter" idx="5"/>
          </p:nvPr>
        </p:nvSpPr>
        <p:spPr/>
        <p:txBody>
          <a:bodyPr/>
          <a:lstStyle/>
          <a:p>
            <a:fld id="{318F42B1-3E92-4EDE-946A-604FE4C51B91}" type="slidenum">
              <a:rPr lang="en-US" smtClean="0"/>
              <a:t>115</a:t>
            </a:fld>
            <a:endParaRPr lang="en-US"/>
          </a:p>
        </p:txBody>
      </p:sp>
    </p:spTree>
    <p:extLst>
      <p:ext uri="{BB962C8B-B14F-4D97-AF65-F5344CB8AC3E}">
        <p14:creationId xmlns:p14="http://schemas.microsoft.com/office/powerpoint/2010/main" val="39863065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
        <p:nvSpPr>
          <p:cNvPr id="4" name="Slide Number Placeholder 3"/>
          <p:cNvSpPr>
            <a:spLocks noGrp="1"/>
          </p:cNvSpPr>
          <p:nvPr>
            <p:ph type="sldNum" sz="quarter" idx="5"/>
          </p:nvPr>
        </p:nvSpPr>
        <p:spPr/>
        <p:txBody>
          <a:bodyPr/>
          <a:lstStyle/>
          <a:p>
            <a:fld id="{318F42B1-3E92-4EDE-946A-604FE4C51B91}" type="slidenum">
              <a:rPr lang="en-US" smtClean="0"/>
              <a:t>116</a:t>
            </a:fld>
            <a:endParaRPr lang="en-US"/>
          </a:p>
        </p:txBody>
      </p:sp>
    </p:spTree>
    <p:extLst>
      <p:ext uri="{BB962C8B-B14F-4D97-AF65-F5344CB8AC3E}">
        <p14:creationId xmlns:p14="http://schemas.microsoft.com/office/powerpoint/2010/main" val="36158654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
        <p:nvSpPr>
          <p:cNvPr id="4" name="Slide Number Placeholder 3"/>
          <p:cNvSpPr>
            <a:spLocks noGrp="1"/>
          </p:cNvSpPr>
          <p:nvPr>
            <p:ph type="sldNum" sz="quarter" idx="5"/>
          </p:nvPr>
        </p:nvSpPr>
        <p:spPr/>
        <p:txBody>
          <a:bodyPr/>
          <a:lstStyle/>
          <a:p>
            <a:fld id="{318F42B1-3E92-4EDE-946A-604FE4C51B91}" type="slidenum">
              <a:rPr lang="en-US" smtClean="0"/>
              <a:t>117</a:t>
            </a:fld>
            <a:endParaRPr lang="en-US"/>
          </a:p>
        </p:txBody>
      </p:sp>
    </p:spTree>
    <p:extLst>
      <p:ext uri="{BB962C8B-B14F-4D97-AF65-F5344CB8AC3E}">
        <p14:creationId xmlns:p14="http://schemas.microsoft.com/office/powerpoint/2010/main" val="19817822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
        <p:nvSpPr>
          <p:cNvPr id="4" name="Slide Number Placeholder 3"/>
          <p:cNvSpPr>
            <a:spLocks noGrp="1"/>
          </p:cNvSpPr>
          <p:nvPr>
            <p:ph type="sldNum" sz="quarter" idx="5"/>
          </p:nvPr>
        </p:nvSpPr>
        <p:spPr/>
        <p:txBody>
          <a:bodyPr/>
          <a:lstStyle/>
          <a:p>
            <a:fld id="{318F42B1-3E92-4EDE-946A-604FE4C51B91}" type="slidenum">
              <a:rPr lang="en-US" smtClean="0"/>
              <a:t>118</a:t>
            </a:fld>
            <a:endParaRPr lang="en-US"/>
          </a:p>
        </p:txBody>
      </p:sp>
    </p:spTree>
    <p:extLst>
      <p:ext uri="{BB962C8B-B14F-4D97-AF65-F5344CB8AC3E}">
        <p14:creationId xmlns:p14="http://schemas.microsoft.com/office/powerpoint/2010/main" val="33961938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119</a:t>
            </a:fld>
            <a:endParaRPr lang="en-US"/>
          </a:p>
        </p:txBody>
      </p:sp>
    </p:spTree>
    <p:extLst>
      <p:ext uri="{BB962C8B-B14F-4D97-AF65-F5344CB8AC3E}">
        <p14:creationId xmlns:p14="http://schemas.microsoft.com/office/powerpoint/2010/main" val="26723072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120</a:t>
            </a:fld>
            <a:endParaRPr lang="en-US"/>
          </a:p>
        </p:txBody>
      </p:sp>
    </p:spTree>
    <p:extLst>
      <p:ext uri="{BB962C8B-B14F-4D97-AF65-F5344CB8AC3E}">
        <p14:creationId xmlns:p14="http://schemas.microsoft.com/office/powerpoint/2010/main" val="159115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had to work hard to pay off their technical debt, which took a lot of time and money.</a:t>
            </a:r>
          </a:p>
        </p:txBody>
      </p:sp>
      <p:sp>
        <p:nvSpPr>
          <p:cNvPr id="4" name="Slide Number Placeholder 3"/>
          <p:cNvSpPr>
            <a:spLocks noGrp="1"/>
          </p:cNvSpPr>
          <p:nvPr>
            <p:ph type="sldNum" sz="quarter" idx="5"/>
          </p:nvPr>
        </p:nvSpPr>
        <p:spPr/>
        <p:txBody>
          <a:bodyPr/>
          <a:lstStyle/>
          <a:p>
            <a:fld id="{318F42B1-3E92-4EDE-946A-604FE4C51B91}" type="slidenum">
              <a:rPr lang="en-US" smtClean="0"/>
              <a:t>12</a:t>
            </a:fld>
            <a:endParaRPr lang="en-US"/>
          </a:p>
        </p:txBody>
      </p:sp>
    </p:spTree>
    <p:extLst>
      <p:ext uri="{BB962C8B-B14F-4D97-AF65-F5344CB8AC3E}">
        <p14:creationId xmlns:p14="http://schemas.microsoft.com/office/powerpoint/2010/main" val="1821820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D29F-4AAE-6A8B-1111-582145EA0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F746E-52E5-D206-CCA0-4D9E271367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836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0BAC62-9013-039E-A881-9A755AD43A23}"/>
              </a:ext>
            </a:extLst>
          </p:cNvPr>
          <p:cNvSpPr txBox="1">
            <a:spLocks/>
          </p:cNvSpPr>
          <p:nvPr userDrawn="1"/>
        </p:nvSpPr>
        <p:spPr>
          <a:xfrm>
            <a:off x="7419975" y="449262"/>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rgbClr val="FE0000"/>
                </a:solidFill>
                <a:latin typeface="Kamerik205 8" panose="020B0803030600020004" pitchFamily="34" charset="0"/>
                <a:ea typeface="+mj-ea"/>
                <a:cs typeface="+mj-cs"/>
              </a:defRPr>
            </a:lvl1pPr>
          </a:lstStyle>
          <a:p>
            <a:r>
              <a:rPr lang="en-US"/>
              <a:t>Click to edit Master title style</a:t>
            </a:r>
          </a:p>
        </p:txBody>
      </p:sp>
      <p:sp>
        <p:nvSpPr>
          <p:cNvPr id="8" name="Text Placeholder 3">
            <a:extLst>
              <a:ext uri="{FF2B5EF4-FFF2-40B4-BE49-F238E27FC236}">
                <a16:creationId xmlns:a16="http://schemas.microsoft.com/office/drawing/2014/main" id="{626D6DB1-F690-7875-A3AC-62DACFD90FD5}"/>
              </a:ext>
            </a:extLst>
          </p:cNvPr>
          <p:cNvSpPr>
            <a:spLocks noGrp="1"/>
          </p:cNvSpPr>
          <p:nvPr>
            <p:ph type="body" sz="half" idx="11"/>
          </p:nvPr>
        </p:nvSpPr>
        <p:spPr>
          <a:xfrm>
            <a:off x="7419975"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Picture Placeholder 2">
            <a:extLst>
              <a:ext uri="{FF2B5EF4-FFF2-40B4-BE49-F238E27FC236}">
                <a16:creationId xmlns:a16="http://schemas.microsoft.com/office/drawing/2014/main" id="{D01BA845-5FFA-6287-757B-EEB5E7E3D025}"/>
              </a:ext>
            </a:extLst>
          </p:cNvPr>
          <p:cNvSpPr>
            <a:spLocks noGrp="1"/>
          </p:cNvSpPr>
          <p:nvPr>
            <p:ph type="pic" idx="10"/>
          </p:nvPr>
        </p:nvSpPr>
        <p:spPr>
          <a:xfrm>
            <a:off x="836612" y="99695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37162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56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DBC3-4A3B-BFB5-A58C-0573E99E4C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66792-B750-0E9C-B1A3-43C5876543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39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9449-91E2-5209-A2A6-D0E947B0AC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4C74A6-2DEC-F219-609A-9BA68ACD0B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9418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39B-4A58-6607-324C-51521B7090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7BDA5-344D-FCB7-5571-BEF1E7C96E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F9539D-C858-6360-69F8-51C4A5450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24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237A-8411-83FC-3EC4-2E17B3D71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EE82BA-DBD8-8722-F25F-2EADE8234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10D27-4466-21D2-E940-0EC9C736E8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2037A9-7E73-92E1-A2F3-868E7D635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F6C12D-78D5-0502-9057-EF18DADA2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649B-C80E-7F12-71AD-F8347FCA0E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547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34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254B-26A7-3D79-9D2E-7F57336E9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4CE77-A6EE-DC7B-BFE1-371B2743D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D89DF-3960-1B97-B732-77D34C175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6387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B296-FC01-06B5-7547-8C61A414C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FECD47-64DB-51C7-6585-1B29203FD2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6EF5F3-6A93-374A-941D-8BECD1FDE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240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5109D-74A9-624F-7302-41C5ACC08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13921D5-51D0-38EA-25F9-676C6D337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7BEA3882-AD5D-3CCB-6AE0-189AF0076B3C}"/>
              </a:ext>
            </a:extLst>
          </p:cNvPr>
          <p:cNvPicPr>
            <a:picLocks noChangeAspect="1"/>
          </p:cNvPicPr>
          <p:nvPr userDrawn="1"/>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8DDFA564-3917-E307-4145-55F794938BA6}"/>
              </a:ext>
            </a:extLst>
          </p:cNvPr>
          <p:cNvPicPr>
            <a:picLocks noChangeAspect="1"/>
          </p:cNvPicPr>
          <p:nvPr userDrawn="1"/>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12" name="TextBox 11">
            <a:extLst>
              <a:ext uri="{FF2B5EF4-FFF2-40B4-BE49-F238E27FC236}">
                <a16:creationId xmlns:a16="http://schemas.microsoft.com/office/drawing/2014/main" id="{6C4E3DA8-A74C-886E-E800-5E0624D8E66D}"/>
              </a:ext>
            </a:extLst>
          </p:cNvPr>
          <p:cNvSpPr txBox="1"/>
          <p:nvPr userDrawn="1"/>
        </p:nvSpPr>
        <p:spPr>
          <a:xfrm>
            <a:off x="5202999" y="6479721"/>
            <a:ext cx="1786002" cy="276999"/>
          </a:xfrm>
          <a:prstGeom prst="rect">
            <a:avLst/>
          </a:prstGeom>
          <a:noFill/>
        </p:spPr>
        <p:txBody>
          <a:bodyPr wrap="none" rtlCol="0">
            <a:spAutoFit/>
          </a:bodyPr>
          <a:lstStyle/>
          <a:p>
            <a:pPr algn="ctr"/>
            <a:r>
              <a:rPr lang="en-US" sz="1200" kern="1200" dirty="0">
                <a:solidFill>
                  <a:srgbClr val="FE0000"/>
                </a:solidFill>
                <a:latin typeface="+mn-lt"/>
                <a:ea typeface="+mn-ea"/>
                <a:cs typeface="+mn-cs"/>
              </a:rPr>
              <a:t>Technical Debt is not Free</a:t>
            </a:r>
          </a:p>
        </p:txBody>
      </p:sp>
    </p:spTree>
    <p:extLst>
      <p:ext uri="{BB962C8B-B14F-4D97-AF65-F5344CB8AC3E}">
        <p14:creationId xmlns:p14="http://schemas.microsoft.com/office/powerpoint/2010/main" val="18060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p:txStyles>
    <p:title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1234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48.jpe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BBD649B-F3B1-0E43-36C7-34BF62ACD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18" y="76200"/>
            <a:ext cx="1397454" cy="167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1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1B419C0E-DB1B-4FD2-A693-F9F8B56669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36930" y="403991"/>
            <a:ext cx="7220860" cy="4897351"/>
          </a:xfrm>
          <a:prstGeom prst="rect">
            <a:avLst/>
          </a:prstGeom>
        </p:spPr>
      </p:pic>
      <p:sp>
        <p:nvSpPr>
          <p:cNvPr id="5" name="TextBox 4">
            <a:extLst>
              <a:ext uri="{FF2B5EF4-FFF2-40B4-BE49-F238E27FC236}">
                <a16:creationId xmlns:a16="http://schemas.microsoft.com/office/drawing/2014/main" id="{E4ACBCE6-4A9F-487B-79D7-9B7BDC4E9714}"/>
              </a:ext>
            </a:extLst>
          </p:cNvPr>
          <p:cNvSpPr txBox="1"/>
          <p:nvPr/>
        </p:nvSpPr>
        <p:spPr>
          <a:xfrm>
            <a:off x="1974347" y="5779180"/>
            <a:ext cx="2178353" cy="369332"/>
          </a:xfrm>
          <a:prstGeom prst="rect">
            <a:avLst/>
          </a:prstGeom>
          <a:noFill/>
        </p:spPr>
        <p:txBody>
          <a:bodyPr wrap="none" rtlCol="0">
            <a:spAutoFit/>
          </a:bodyPr>
          <a:lstStyle/>
          <a:p>
            <a:r>
              <a:rPr lang="en-US" dirty="0"/>
              <a:t>A story as old as time</a:t>
            </a:r>
          </a:p>
        </p:txBody>
      </p:sp>
      <p:sp>
        <p:nvSpPr>
          <p:cNvPr id="6" name="TextBox 5">
            <a:extLst>
              <a:ext uri="{FF2B5EF4-FFF2-40B4-BE49-F238E27FC236}">
                <a16:creationId xmlns:a16="http://schemas.microsoft.com/office/drawing/2014/main" id="{2354CBCF-1817-B013-4BDC-55D928006827}"/>
              </a:ext>
            </a:extLst>
          </p:cNvPr>
          <p:cNvSpPr txBox="1"/>
          <p:nvPr/>
        </p:nvSpPr>
        <p:spPr>
          <a:xfrm>
            <a:off x="1974347" y="5379070"/>
            <a:ext cx="3388748" cy="400110"/>
          </a:xfrm>
          <a:prstGeom prst="rect">
            <a:avLst/>
          </a:prstGeom>
          <a:noFill/>
        </p:spPr>
        <p:txBody>
          <a:bodyPr wrap="none" rtlCol="0">
            <a:spAutoFit/>
          </a:bodyPr>
          <a:lstStyle/>
          <a:p>
            <a:r>
              <a:rPr lang="en-US" sz="2000" dirty="0">
                <a:solidFill>
                  <a:srgbClr val="FF0000"/>
                </a:solidFill>
                <a:latin typeface="Kamerik205 8" panose="020B0803030600020004" pitchFamily="34" charset="0"/>
              </a:rPr>
              <a:t>What is Technical Debt?</a:t>
            </a:r>
          </a:p>
        </p:txBody>
      </p:sp>
    </p:spTree>
    <p:extLst>
      <p:ext uri="{BB962C8B-B14F-4D97-AF65-F5344CB8AC3E}">
        <p14:creationId xmlns:p14="http://schemas.microsoft.com/office/powerpoint/2010/main" val="2820155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B3AB-D37C-05D3-52AF-09CEFE5511D2}"/>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D825C22F-6ADF-ACEC-B1AE-D1EB854C6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6114212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3FBA-BD3B-8175-A662-79187395EBAB}"/>
              </a:ext>
            </a:extLst>
          </p:cNvPr>
          <p:cNvSpPr>
            <a:spLocks noGrp="1"/>
          </p:cNvSpPr>
          <p:nvPr>
            <p:ph type="title"/>
          </p:nvPr>
        </p:nvSpPr>
        <p:spPr/>
        <p:txBody>
          <a:bodyPr/>
          <a:lstStyle/>
          <a:p>
            <a:r>
              <a:rPr lang="en-US" dirty="0"/>
              <a:t>Technical Debt Register</a:t>
            </a:r>
          </a:p>
        </p:txBody>
      </p:sp>
      <p:pic>
        <p:nvPicPr>
          <p:cNvPr id="6" name="Content Placeholder 5">
            <a:extLst>
              <a:ext uri="{FF2B5EF4-FFF2-40B4-BE49-F238E27FC236}">
                <a16:creationId xmlns:a16="http://schemas.microsoft.com/office/drawing/2014/main" id="{41ECA313-0A85-546F-CBD0-2F0E7C9F1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A603F1E8-7CDD-8F01-6F5F-AFB369D417CF}"/>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sz="2800" dirty="0"/>
              <a:t>Product</a:t>
            </a:r>
          </a:p>
          <a:p>
            <a:pPr marL="285750" indent="-285750">
              <a:buFont typeface="Arial" panose="020B0604020202020204" pitchFamily="34" charset="0"/>
              <a:buChar char="•"/>
            </a:pPr>
            <a:r>
              <a:rPr lang="en-US" sz="2800" dirty="0"/>
              <a:t>User Story #</a:t>
            </a:r>
          </a:p>
          <a:p>
            <a:pPr marL="285750" indent="-285750">
              <a:buFont typeface="Arial" panose="020B0604020202020204" pitchFamily="34" charset="0"/>
              <a:buChar char="•"/>
            </a:pPr>
            <a:r>
              <a:rPr lang="en-US" sz="2800" dirty="0"/>
              <a:t>Title</a:t>
            </a:r>
          </a:p>
          <a:p>
            <a:pPr marL="285750" indent="-285750">
              <a:buFont typeface="Arial" panose="020B0604020202020204" pitchFamily="34" charset="0"/>
              <a:buChar char="•"/>
            </a:pPr>
            <a:r>
              <a:rPr lang="en-US" sz="2800" dirty="0"/>
              <a:t>Criticality</a:t>
            </a:r>
          </a:p>
          <a:p>
            <a:pPr marL="285750" indent="-285750">
              <a:buFont typeface="Arial" panose="020B0604020202020204" pitchFamily="34" charset="0"/>
              <a:buChar char="•"/>
            </a:pPr>
            <a:r>
              <a:rPr lang="en-US" sz="2800" dirty="0"/>
              <a:t>Complexity</a:t>
            </a:r>
          </a:p>
          <a:p>
            <a:pPr marL="285750" indent="-285750">
              <a:buFont typeface="Arial" panose="020B0604020202020204" pitchFamily="34" charset="0"/>
              <a:buChar char="•"/>
            </a:pPr>
            <a:r>
              <a:rPr lang="en-US" sz="2800" dirty="0"/>
              <a:t>Reward</a:t>
            </a:r>
          </a:p>
          <a:p>
            <a:pPr marL="285750" indent="-285750">
              <a:buFont typeface="Arial" panose="020B0604020202020204" pitchFamily="34" charset="0"/>
              <a:buChar char="•"/>
            </a:pPr>
            <a:r>
              <a:rPr lang="en-US" sz="2800" dirty="0"/>
              <a:t>Remediation Cost</a:t>
            </a:r>
          </a:p>
          <a:p>
            <a:pPr marL="285750" indent="-285750">
              <a:buFont typeface="Arial" panose="020B0604020202020204" pitchFamily="34" charset="0"/>
              <a:buChar char="•"/>
            </a:pPr>
            <a:r>
              <a:rPr lang="en-US" sz="2800" dirty="0"/>
              <a:t>Technical Debt Score</a:t>
            </a:r>
          </a:p>
        </p:txBody>
      </p:sp>
    </p:spTree>
    <p:extLst>
      <p:ext uri="{BB962C8B-B14F-4D97-AF65-F5344CB8AC3E}">
        <p14:creationId xmlns:p14="http://schemas.microsoft.com/office/powerpoint/2010/main" val="37548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658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8878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75E-6 -3.7037E-6 L -0.17266 -0.13842 " pathEditMode="relative" rAng="0" ptsTypes="AA">
                                      <p:cBhvr>
                                        <p:cTn id="9" dur="1000" fill="hold"/>
                                        <p:tgtEl>
                                          <p:spTgt spid="4"/>
                                        </p:tgtEl>
                                        <p:attrNameLst>
                                          <p:attrName>ppt_x</p:attrName>
                                          <p:attrName>ppt_y</p:attrName>
                                        </p:attrNameLst>
                                      </p:cBhvr>
                                      <p:rCtr x="-8633"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2856977108"/>
              </p:ext>
            </p:extLst>
          </p:nvPr>
        </p:nvGraphicFramePr>
        <p:xfrm>
          <a:off x="1633703" y="3160516"/>
          <a:ext cx="7979156" cy="103632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bl>
          </a:graphicData>
        </a:graphic>
      </p:graphicFrame>
    </p:spTree>
    <p:extLst>
      <p:ext uri="{BB962C8B-B14F-4D97-AF65-F5344CB8AC3E}">
        <p14:creationId xmlns:p14="http://schemas.microsoft.com/office/powerpoint/2010/main" val="285803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65187496"/>
              </p:ext>
            </p:extLst>
          </p:nvPr>
        </p:nvGraphicFramePr>
        <p:xfrm>
          <a:off x="1633703" y="3160516"/>
          <a:ext cx="7979156" cy="155448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bl>
          </a:graphicData>
        </a:graphic>
      </p:graphicFrame>
    </p:spTree>
    <p:extLst>
      <p:ext uri="{BB962C8B-B14F-4D97-AF65-F5344CB8AC3E}">
        <p14:creationId xmlns:p14="http://schemas.microsoft.com/office/powerpoint/2010/main" val="36815894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nvGraphicFramePr>
        <p:xfrm>
          <a:off x="1633703" y="3160516"/>
          <a:ext cx="7979156"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747348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4" name="Table 4">
            <a:extLst>
              <a:ext uri="{FF2B5EF4-FFF2-40B4-BE49-F238E27FC236}">
                <a16:creationId xmlns:a16="http://schemas.microsoft.com/office/drawing/2014/main" id="{4E966EEE-9BE5-492F-4ED0-33C1E46BE940}"/>
              </a:ext>
            </a:extLst>
          </p:cNvPr>
          <p:cNvGraphicFramePr>
            <a:graphicFrameLocks noGrp="1"/>
          </p:cNvGraphicFramePr>
          <p:nvPr>
            <p:extLst>
              <p:ext uri="{D42A27DB-BD31-4B8C-83A1-F6EECF244321}">
                <p14:modId xmlns:p14="http://schemas.microsoft.com/office/powerpoint/2010/main" val="2138090271"/>
              </p:ext>
            </p:extLst>
          </p:nvPr>
        </p:nvGraphicFramePr>
        <p:xfrm>
          <a:off x="1633703" y="3160516"/>
          <a:ext cx="8924591"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gridCol w="945435">
                  <a:extLst>
                    <a:ext uri="{9D8B030D-6E8A-4147-A177-3AD203B41FA5}">
                      <a16:colId xmlns:a16="http://schemas.microsoft.com/office/drawing/2014/main" val="4282834303"/>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tc>
                  <a:txBody>
                    <a:bodyPr/>
                    <a:lstStyle/>
                    <a:p>
                      <a:pPr algn="ctr"/>
                      <a:r>
                        <a:rPr lang="en-US" sz="2800" dirty="0"/>
                        <a:t>1</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tc>
                  <a:txBody>
                    <a:bodyPr/>
                    <a:lstStyle/>
                    <a:p>
                      <a:pPr algn="ctr"/>
                      <a:r>
                        <a:rPr lang="en-US" sz="2800" dirty="0"/>
                        <a:t>3</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tc>
                  <a:txBody>
                    <a:bodyPr/>
                    <a:lstStyle/>
                    <a:p>
                      <a:pPr algn="ctr"/>
                      <a:r>
                        <a:rPr lang="en-US" sz="2800" dirty="0"/>
                        <a:t>2</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9884846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222623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1880011550"/>
              </p:ext>
            </p:extLst>
          </p:nvPr>
        </p:nvGraphicFramePr>
        <p:xfrm>
          <a:off x="1720436" y="3285066"/>
          <a:ext cx="8751128" cy="74168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bl>
          </a:graphicData>
        </a:graphic>
      </p:graphicFrame>
    </p:spTree>
    <p:extLst>
      <p:ext uri="{BB962C8B-B14F-4D97-AF65-F5344CB8AC3E}">
        <p14:creationId xmlns:p14="http://schemas.microsoft.com/office/powerpoint/2010/main" val="11590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1B419C0E-DB1B-4FD2-A693-F9F8B56669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4347" y="403991"/>
            <a:ext cx="7346026" cy="4897351"/>
          </a:xfrm>
          <a:prstGeom prst="rect">
            <a:avLst/>
          </a:prstGeom>
        </p:spPr>
      </p:pic>
      <p:sp>
        <p:nvSpPr>
          <p:cNvPr id="5" name="TextBox 4">
            <a:extLst>
              <a:ext uri="{FF2B5EF4-FFF2-40B4-BE49-F238E27FC236}">
                <a16:creationId xmlns:a16="http://schemas.microsoft.com/office/drawing/2014/main" id="{0B8E10E1-C5FF-7A47-1B6D-9F1791291BA4}"/>
              </a:ext>
            </a:extLst>
          </p:cNvPr>
          <p:cNvSpPr txBox="1"/>
          <p:nvPr/>
        </p:nvSpPr>
        <p:spPr>
          <a:xfrm>
            <a:off x="1974347" y="5779180"/>
            <a:ext cx="2178353" cy="369332"/>
          </a:xfrm>
          <a:prstGeom prst="rect">
            <a:avLst/>
          </a:prstGeom>
          <a:noFill/>
        </p:spPr>
        <p:txBody>
          <a:bodyPr wrap="none" rtlCol="0">
            <a:spAutoFit/>
          </a:bodyPr>
          <a:lstStyle/>
          <a:p>
            <a:r>
              <a:rPr lang="en-US" dirty="0"/>
              <a:t>A story as old as time</a:t>
            </a:r>
          </a:p>
        </p:txBody>
      </p:sp>
      <p:sp>
        <p:nvSpPr>
          <p:cNvPr id="6" name="TextBox 5">
            <a:extLst>
              <a:ext uri="{FF2B5EF4-FFF2-40B4-BE49-F238E27FC236}">
                <a16:creationId xmlns:a16="http://schemas.microsoft.com/office/drawing/2014/main" id="{6BBEFBC6-5004-F313-DE76-2F1B509FA541}"/>
              </a:ext>
            </a:extLst>
          </p:cNvPr>
          <p:cNvSpPr txBox="1"/>
          <p:nvPr/>
        </p:nvSpPr>
        <p:spPr>
          <a:xfrm>
            <a:off x="1974347" y="5379070"/>
            <a:ext cx="3388748" cy="400110"/>
          </a:xfrm>
          <a:prstGeom prst="rect">
            <a:avLst/>
          </a:prstGeom>
          <a:noFill/>
        </p:spPr>
        <p:txBody>
          <a:bodyPr wrap="none" rtlCol="0">
            <a:spAutoFit/>
          </a:bodyPr>
          <a:lstStyle/>
          <a:p>
            <a:r>
              <a:rPr lang="en-US" sz="2000" dirty="0">
                <a:solidFill>
                  <a:srgbClr val="FF0000"/>
                </a:solidFill>
                <a:latin typeface="Kamerik205 8" panose="020B0803030600020004" pitchFamily="34" charset="0"/>
              </a:rPr>
              <a:t>What is Technical Debt?</a:t>
            </a:r>
          </a:p>
        </p:txBody>
      </p:sp>
    </p:spTree>
    <p:extLst>
      <p:ext uri="{BB962C8B-B14F-4D97-AF65-F5344CB8AC3E}">
        <p14:creationId xmlns:p14="http://schemas.microsoft.com/office/powerpoint/2010/main" val="5747471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706847518"/>
              </p:ext>
            </p:extLst>
          </p:nvPr>
        </p:nvGraphicFramePr>
        <p:xfrm>
          <a:off x="1720436" y="3285066"/>
          <a:ext cx="8751128" cy="111252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bl>
          </a:graphicData>
        </a:graphic>
      </p:graphicFrame>
    </p:spTree>
    <p:extLst>
      <p:ext uri="{BB962C8B-B14F-4D97-AF65-F5344CB8AC3E}">
        <p14:creationId xmlns:p14="http://schemas.microsoft.com/office/powerpoint/2010/main" val="35686993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42584674"/>
              </p:ext>
            </p:extLst>
          </p:nvPr>
        </p:nvGraphicFramePr>
        <p:xfrm>
          <a:off x="1720436" y="3285066"/>
          <a:ext cx="8751132" cy="1483360"/>
        </p:xfrm>
        <a:graphic>
          <a:graphicData uri="http://schemas.openxmlformats.org/drawingml/2006/table">
            <a:tbl>
              <a:tblPr firstRow="1" bandRow="1">
                <a:tableStyleId>{5C22544A-7EE6-4342-B048-85BDC9FD1C3A}</a:tableStyleId>
              </a:tblPr>
              <a:tblGrid>
                <a:gridCol w="2187783">
                  <a:extLst>
                    <a:ext uri="{9D8B030D-6E8A-4147-A177-3AD203B41FA5}">
                      <a16:colId xmlns:a16="http://schemas.microsoft.com/office/drawing/2014/main" val="3287752711"/>
                    </a:ext>
                  </a:extLst>
                </a:gridCol>
                <a:gridCol w="2187783">
                  <a:extLst>
                    <a:ext uri="{9D8B030D-6E8A-4147-A177-3AD203B41FA5}">
                      <a16:colId xmlns:a16="http://schemas.microsoft.com/office/drawing/2014/main" val="1608717293"/>
                    </a:ext>
                  </a:extLst>
                </a:gridCol>
                <a:gridCol w="2187783">
                  <a:extLst>
                    <a:ext uri="{9D8B030D-6E8A-4147-A177-3AD203B41FA5}">
                      <a16:colId xmlns:a16="http://schemas.microsoft.com/office/drawing/2014/main" val="3785701953"/>
                    </a:ext>
                  </a:extLst>
                </a:gridCol>
                <a:gridCol w="2187783">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1845938694"/>
                  </a:ext>
                </a:extLst>
              </a:tr>
            </a:tbl>
          </a:graphicData>
        </a:graphic>
      </p:graphicFrame>
    </p:spTree>
    <p:extLst>
      <p:ext uri="{BB962C8B-B14F-4D97-AF65-F5344CB8AC3E}">
        <p14:creationId xmlns:p14="http://schemas.microsoft.com/office/powerpoint/2010/main" val="28083171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724326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p:txBody>
      </p:sp>
    </p:spTree>
    <p:extLst>
      <p:ext uri="{BB962C8B-B14F-4D97-AF65-F5344CB8AC3E}">
        <p14:creationId xmlns:p14="http://schemas.microsoft.com/office/powerpoint/2010/main" val="1955588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p:txBody>
      </p:sp>
    </p:spTree>
    <p:extLst>
      <p:ext uri="{BB962C8B-B14F-4D97-AF65-F5344CB8AC3E}">
        <p14:creationId xmlns:p14="http://schemas.microsoft.com/office/powerpoint/2010/main" val="9705743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p:txBody>
      </p:sp>
    </p:spTree>
    <p:extLst>
      <p:ext uri="{BB962C8B-B14F-4D97-AF65-F5344CB8AC3E}">
        <p14:creationId xmlns:p14="http://schemas.microsoft.com/office/powerpoint/2010/main" val="37206979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p:txBody>
      </p:sp>
    </p:spTree>
    <p:extLst>
      <p:ext uri="{BB962C8B-B14F-4D97-AF65-F5344CB8AC3E}">
        <p14:creationId xmlns:p14="http://schemas.microsoft.com/office/powerpoint/2010/main" val="2402660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p:txBody>
      </p:sp>
    </p:spTree>
    <p:extLst>
      <p:ext uri="{BB962C8B-B14F-4D97-AF65-F5344CB8AC3E}">
        <p14:creationId xmlns:p14="http://schemas.microsoft.com/office/powerpoint/2010/main" val="9867844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p:txBody>
      </p:sp>
    </p:spTree>
    <p:extLst>
      <p:ext uri="{BB962C8B-B14F-4D97-AF65-F5344CB8AC3E}">
        <p14:creationId xmlns:p14="http://schemas.microsoft.com/office/powerpoint/2010/main" val="40083217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p:txBody>
      </p:sp>
      <p:sp>
        <p:nvSpPr>
          <p:cNvPr id="4" name="Rectangle 3">
            <a:extLst>
              <a:ext uri="{FF2B5EF4-FFF2-40B4-BE49-F238E27FC236}">
                <a16:creationId xmlns:a16="http://schemas.microsoft.com/office/drawing/2014/main" id="{71097A1B-1A5E-6F7B-8044-081DFC5F4538}"/>
              </a:ext>
            </a:extLst>
          </p:cNvPr>
          <p:cNvSpPr/>
          <p:nvPr/>
        </p:nvSpPr>
        <p:spPr>
          <a:xfrm>
            <a:off x="5533867" y="3429000"/>
            <a:ext cx="6279604" cy="707886"/>
          </a:xfrm>
          <a:prstGeom prst="rect">
            <a:avLst/>
          </a:prstGeom>
          <a:noFill/>
        </p:spPr>
        <p:txBody>
          <a:bodyPr wrap="none" lIns="91440" tIns="45720" rIns="91440" bIns="45720">
            <a:spAutoFit/>
          </a:bodyPr>
          <a:lstStyle/>
          <a:p>
            <a:r>
              <a:rPr lang="en-US" sz="4000" dirty="0">
                <a:ln w="0"/>
                <a:solidFill>
                  <a:srgbClr val="2D435D"/>
                </a:solidFill>
                <a:effectLst>
                  <a:outerShdw blurRad="38100" dist="19050" dir="2700000" algn="tl" rotWithShape="0">
                    <a:schemeClr val="dk1">
                      <a:alpha val="40000"/>
                    </a:schemeClr>
                  </a:outerShdw>
                </a:effectLst>
              </a:rPr>
              <a:t>(R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.2) + (CR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 - (CO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a:t>
            </a:r>
            <a:endParaRPr lang="en-US" sz="40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04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1B419C0E-DB1B-4FD2-A693-F9F8B56669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4347" y="403991"/>
            <a:ext cx="7346026" cy="4897351"/>
          </a:xfrm>
          <a:prstGeom prst="rect">
            <a:avLst/>
          </a:prstGeom>
        </p:spPr>
      </p:pic>
      <p:sp>
        <p:nvSpPr>
          <p:cNvPr id="5" name="TextBox 4">
            <a:extLst>
              <a:ext uri="{FF2B5EF4-FFF2-40B4-BE49-F238E27FC236}">
                <a16:creationId xmlns:a16="http://schemas.microsoft.com/office/drawing/2014/main" id="{435126B1-265F-C78B-C286-0F5F5DAA9658}"/>
              </a:ext>
            </a:extLst>
          </p:cNvPr>
          <p:cNvSpPr txBox="1"/>
          <p:nvPr/>
        </p:nvSpPr>
        <p:spPr>
          <a:xfrm>
            <a:off x="1974347" y="5779180"/>
            <a:ext cx="2178353" cy="369332"/>
          </a:xfrm>
          <a:prstGeom prst="rect">
            <a:avLst/>
          </a:prstGeom>
          <a:noFill/>
        </p:spPr>
        <p:txBody>
          <a:bodyPr wrap="none" rtlCol="0">
            <a:spAutoFit/>
          </a:bodyPr>
          <a:lstStyle/>
          <a:p>
            <a:r>
              <a:rPr lang="en-US" dirty="0"/>
              <a:t>A story as old as time</a:t>
            </a:r>
          </a:p>
        </p:txBody>
      </p:sp>
      <p:sp>
        <p:nvSpPr>
          <p:cNvPr id="6" name="TextBox 5">
            <a:extLst>
              <a:ext uri="{FF2B5EF4-FFF2-40B4-BE49-F238E27FC236}">
                <a16:creationId xmlns:a16="http://schemas.microsoft.com/office/drawing/2014/main" id="{B1EF2ECE-FF2E-4433-FF6E-B4CD0087BB05}"/>
              </a:ext>
            </a:extLst>
          </p:cNvPr>
          <p:cNvSpPr txBox="1"/>
          <p:nvPr/>
        </p:nvSpPr>
        <p:spPr>
          <a:xfrm>
            <a:off x="1974347" y="5379070"/>
            <a:ext cx="3388748" cy="400110"/>
          </a:xfrm>
          <a:prstGeom prst="rect">
            <a:avLst/>
          </a:prstGeom>
          <a:noFill/>
        </p:spPr>
        <p:txBody>
          <a:bodyPr wrap="none" rtlCol="0">
            <a:spAutoFit/>
          </a:bodyPr>
          <a:lstStyle/>
          <a:p>
            <a:r>
              <a:rPr lang="en-US" sz="2000" dirty="0">
                <a:solidFill>
                  <a:srgbClr val="FF0000"/>
                </a:solidFill>
                <a:latin typeface="Kamerik205 8" panose="020B0803030600020004" pitchFamily="34" charset="0"/>
              </a:rPr>
              <a:t>What is Technical Debt?</a:t>
            </a:r>
          </a:p>
        </p:txBody>
      </p:sp>
    </p:spTree>
    <p:extLst>
      <p:ext uri="{BB962C8B-B14F-4D97-AF65-F5344CB8AC3E}">
        <p14:creationId xmlns:p14="http://schemas.microsoft.com/office/powerpoint/2010/main" val="2352727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a:p>
            <a:r>
              <a:rPr lang="en-US" dirty="0"/>
              <a:t>Technical Debt Ratio</a:t>
            </a:r>
          </a:p>
        </p:txBody>
      </p:sp>
      <p:sp>
        <p:nvSpPr>
          <p:cNvPr id="5" name="Rectangle 4">
            <a:extLst>
              <a:ext uri="{FF2B5EF4-FFF2-40B4-BE49-F238E27FC236}">
                <a16:creationId xmlns:a16="http://schemas.microsoft.com/office/drawing/2014/main" id="{787C7376-3C92-0123-C981-7CC2B17A83C6}"/>
              </a:ext>
            </a:extLst>
          </p:cNvPr>
          <p:cNvSpPr/>
          <p:nvPr/>
        </p:nvSpPr>
        <p:spPr>
          <a:xfrm>
            <a:off x="5656177" y="3627735"/>
            <a:ext cx="5959645" cy="954107"/>
          </a:xfrm>
          <a:prstGeom prst="rect">
            <a:avLst/>
          </a:prstGeom>
          <a:noFill/>
        </p:spPr>
        <p:txBody>
          <a:bodyPr wrap="none" lIns="91440" tIns="45720" rIns="91440" bIns="45720">
            <a:spAutoFit/>
          </a:bodyPr>
          <a:lstStyle/>
          <a:p>
            <a:pPr algn="ctr"/>
            <a:r>
              <a:rPr lang="en-US" sz="2800" dirty="0">
                <a:ln w="0"/>
                <a:solidFill>
                  <a:srgbClr val="2D435D"/>
                </a:solidFill>
                <a:effectLst>
                  <a:outerShdw blurRad="38100" dist="19050" dir="2700000" algn="tl" rotWithShape="0">
                    <a:schemeClr val="dk1">
                      <a:alpha val="40000"/>
                    </a:schemeClr>
                  </a:outerShdw>
                </a:effectLst>
              </a:rPr>
              <a:t>(Remediation Cost / Development Cost)</a:t>
            </a:r>
          </a:p>
          <a:p>
            <a:pPr algn="ctr"/>
            <a:r>
              <a:rPr lang="en-US" sz="2800" dirty="0">
                <a:ln w="0"/>
                <a:solidFill>
                  <a:srgbClr val="2D435D"/>
                </a:solidFill>
                <a:effectLst>
                  <a:outerShdw blurRad="38100" dist="19050" dir="2700000" algn="tl" rotWithShape="0">
                    <a:schemeClr val="dk1">
                      <a:alpha val="40000"/>
                    </a:schemeClr>
                  </a:outerShdw>
                </a:effectLst>
              </a:rPr>
              <a:t> x 100%</a:t>
            </a:r>
            <a:endParaRPr lang="en-US" sz="28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296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sp>
        <p:nvSpPr>
          <p:cNvPr id="14" name="TextBox 13">
            <a:extLst>
              <a:ext uri="{FF2B5EF4-FFF2-40B4-BE49-F238E27FC236}">
                <a16:creationId xmlns:a16="http://schemas.microsoft.com/office/drawing/2014/main" id="{FD411F92-B743-AF26-1BE4-0D6F6F6402D8}"/>
              </a:ext>
            </a:extLst>
          </p:cNvPr>
          <p:cNvSpPr txBox="1"/>
          <p:nvPr/>
        </p:nvSpPr>
        <p:spPr>
          <a:xfrm>
            <a:off x="83127" y="5756590"/>
            <a:ext cx="7902933" cy="523220"/>
          </a:xfrm>
          <a:prstGeom prst="rect">
            <a:avLst/>
          </a:prstGeom>
          <a:noFill/>
        </p:spPr>
        <p:txBody>
          <a:bodyPr wrap="none" rtlCol="0">
            <a:spAutoFit/>
          </a:bodyPr>
          <a:lstStyle/>
          <a:p>
            <a:r>
              <a:rPr lang="en-US" sz="2800" b="1" dirty="0"/>
              <a:t>github.com/TaleLearnCode/</a:t>
            </a:r>
            <a:r>
              <a:rPr lang="en-US" sz="2800" b="1" dirty="0" err="1"/>
              <a:t>TechnicalDebtIsNotFree</a:t>
            </a:r>
            <a:endParaRPr lang="en-US" sz="2800" b="1" dirty="0"/>
          </a:p>
        </p:txBody>
      </p:sp>
    </p:spTree>
    <p:extLst>
      <p:ext uri="{BB962C8B-B14F-4D97-AF65-F5344CB8AC3E}">
        <p14:creationId xmlns:p14="http://schemas.microsoft.com/office/powerpoint/2010/main" val="196141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1B419C0E-DB1B-4FD2-A693-F9F8B56669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6683" y="403991"/>
            <a:ext cx="7341354" cy="4897351"/>
          </a:xfrm>
          <a:prstGeom prst="rect">
            <a:avLst/>
          </a:prstGeom>
        </p:spPr>
      </p:pic>
      <p:sp>
        <p:nvSpPr>
          <p:cNvPr id="5" name="TextBox 4">
            <a:extLst>
              <a:ext uri="{FF2B5EF4-FFF2-40B4-BE49-F238E27FC236}">
                <a16:creationId xmlns:a16="http://schemas.microsoft.com/office/drawing/2014/main" id="{02E9D695-F2A2-DE28-2E19-DE66E0836F96}"/>
              </a:ext>
            </a:extLst>
          </p:cNvPr>
          <p:cNvSpPr txBox="1"/>
          <p:nvPr/>
        </p:nvSpPr>
        <p:spPr>
          <a:xfrm>
            <a:off x="1974347" y="5779180"/>
            <a:ext cx="2178353" cy="369332"/>
          </a:xfrm>
          <a:prstGeom prst="rect">
            <a:avLst/>
          </a:prstGeom>
          <a:noFill/>
        </p:spPr>
        <p:txBody>
          <a:bodyPr wrap="none" rtlCol="0">
            <a:spAutoFit/>
          </a:bodyPr>
          <a:lstStyle/>
          <a:p>
            <a:r>
              <a:rPr lang="en-US" dirty="0"/>
              <a:t>A story as old as time</a:t>
            </a:r>
          </a:p>
        </p:txBody>
      </p:sp>
      <p:sp>
        <p:nvSpPr>
          <p:cNvPr id="6" name="TextBox 5">
            <a:extLst>
              <a:ext uri="{FF2B5EF4-FFF2-40B4-BE49-F238E27FC236}">
                <a16:creationId xmlns:a16="http://schemas.microsoft.com/office/drawing/2014/main" id="{EB8D7ECA-E17D-D05E-FC0C-5805805F9BF4}"/>
              </a:ext>
            </a:extLst>
          </p:cNvPr>
          <p:cNvSpPr txBox="1"/>
          <p:nvPr/>
        </p:nvSpPr>
        <p:spPr>
          <a:xfrm>
            <a:off x="1974347" y="5379070"/>
            <a:ext cx="3388748" cy="400110"/>
          </a:xfrm>
          <a:prstGeom prst="rect">
            <a:avLst/>
          </a:prstGeom>
          <a:noFill/>
        </p:spPr>
        <p:txBody>
          <a:bodyPr wrap="none" rtlCol="0">
            <a:spAutoFit/>
          </a:bodyPr>
          <a:lstStyle/>
          <a:p>
            <a:r>
              <a:rPr lang="en-US" sz="2000" dirty="0">
                <a:solidFill>
                  <a:srgbClr val="FF0000"/>
                </a:solidFill>
                <a:latin typeface="Kamerik205 8" panose="020B0803030600020004" pitchFamily="34" charset="0"/>
              </a:rPr>
              <a:t>What is Technical Debt?</a:t>
            </a:r>
          </a:p>
        </p:txBody>
      </p:sp>
    </p:spTree>
    <p:extLst>
      <p:ext uri="{BB962C8B-B14F-4D97-AF65-F5344CB8AC3E}">
        <p14:creationId xmlns:p14="http://schemas.microsoft.com/office/powerpoint/2010/main" val="1773258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1B419C0E-DB1B-4FD2-A693-F9F8B56669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6193" y="403991"/>
            <a:ext cx="7342333" cy="4897351"/>
          </a:xfrm>
          <a:prstGeom prst="rect">
            <a:avLst/>
          </a:prstGeom>
        </p:spPr>
      </p:pic>
      <p:sp>
        <p:nvSpPr>
          <p:cNvPr id="5" name="TextBox 4">
            <a:extLst>
              <a:ext uri="{FF2B5EF4-FFF2-40B4-BE49-F238E27FC236}">
                <a16:creationId xmlns:a16="http://schemas.microsoft.com/office/drawing/2014/main" id="{11061131-E12B-B071-AD09-D1E81D1DC6B4}"/>
              </a:ext>
            </a:extLst>
          </p:cNvPr>
          <p:cNvSpPr txBox="1"/>
          <p:nvPr/>
        </p:nvSpPr>
        <p:spPr>
          <a:xfrm>
            <a:off x="1974347" y="5779180"/>
            <a:ext cx="2178353" cy="369332"/>
          </a:xfrm>
          <a:prstGeom prst="rect">
            <a:avLst/>
          </a:prstGeom>
          <a:noFill/>
        </p:spPr>
        <p:txBody>
          <a:bodyPr wrap="none" rtlCol="0">
            <a:spAutoFit/>
          </a:bodyPr>
          <a:lstStyle/>
          <a:p>
            <a:r>
              <a:rPr lang="en-US" dirty="0"/>
              <a:t>A story as old as time</a:t>
            </a:r>
          </a:p>
        </p:txBody>
      </p:sp>
      <p:sp>
        <p:nvSpPr>
          <p:cNvPr id="6" name="TextBox 5">
            <a:extLst>
              <a:ext uri="{FF2B5EF4-FFF2-40B4-BE49-F238E27FC236}">
                <a16:creationId xmlns:a16="http://schemas.microsoft.com/office/drawing/2014/main" id="{0A851AB2-3334-9E72-4E42-2C27D589D95B}"/>
              </a:ext>
            </a:extLst>
          </p:cNvPr>
          <p:cNvSpPr txBox="1"/>
          <p:nvPr/>
        </p:nvSpPr>
        <p:spPr>
          <a:xfrm>
            <a:off x="1974347" y="5379070"/>
            <a:ext cx="3388748" cy="400110"/>
          </a:xfrm>
          <a:prstGeom prst="rect">
            <a:avLst/>
          </a:prstGeom>
          <a:noFill/>
        </p:spPr>
        <p:txBody>
          <a:bodyPr wrap="none" rtlCol="0">
            <a:spAutoFit/>
          </a:bodyPr>
          <a:lstStyle/>
          <a:p>
            <a:r>
              <a:rPr lang="en-US" sz="2000" dirty="0">
                <a:solidFill>
                  <a:srgbClr val="FF0000"/>
                </a:solidFill>
                <a:latin typeface="Kamerik205 8" panose="020B0803030600020004" pitchFamily="34" charset="0"/>
              </a:rPr>
              <a:t>What is Technical Debt?</a:t>
            </a:r>
          </a:p>
        </p:txBody>
      </p:sp>
    </p:spTree>
    <p:extLst>
      <p:ext uri="{BB962C8B-B14F-4D97-AF65-F5344CB8AC3E}">
        <p14:creationId xmlns:p14="http://schemas.microsoft.com/office/powerpoint/2010/main" val="1769282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7" name="TextBox 6">
            <a:extLst>
              <a:ext uri="{FF2B5EF4-FFF2-40B4-BE49-F238E27FC236}">
                <a16:creationId xmlns:a16="http://schemas.microsoft.com/office/drawing/2014/main" id="{F429996C-0B17-1DC8-DDD1-FAF5B643FFDF}"/>
              </a:ext>
            </a:extLst>
          </p:cNvPr>
          <p:cNvSpPr txBox="1"/>
          <p:nvPr/>
        </p:nvSpPr>
        <p:spPr>
          <a:xfrm>
            <a:off x="499185" y="2790825"/>
            <a:ext cx="4120440" cy="1790700"/>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36095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8" name="TextBox 7">
            <a:extLst>
              <a:ext uri="{FF2B5EF4-FFF2-40B4-BE49-F238E27FC236}">
                <a16:creationId xmlns:a16="http://schemas.microsoft.com/office/drawing/2014/main" id="{7E6171E1-2119-72F8-8E6E-5DE1014B7C19}"/>
              </a:ext>
            </a:extLst>
          </p:cNvPr>
          <p:cNvSpPr txBox="1"/>
          <p:nvPr/>
        </p:nvSpPr>
        <p:spPr>
          <a:xfrm>
            <a:off x="651585" y="2807464"/>
            <a:ext cx="4120440" cy="2862322"/>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17315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9" name="TextBox 8">
            <a:extLst>
              <a:ext uri="{FF2B5EF4-FFF2-40B4-BE49-F238E27FC236}">
                <a16:creationId xmlns:a16="http://schemas.microsoft.com/office/drawing/2014/main" id="{26335109-E239-9C56-458F-D621E064F15A}"/>
              </a:ext>
            </a:extLst>
          </p:cNvPr>
          <p:cNvSpPr txBox="1"/>
          <p:nvPr/>
        </p:nvSpPr>
        <p:spPr>
          <a:xfrm>
            <a:off x="651585" y="2790825"/>
            <a:ext cx="4120440"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810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271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36126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2" name="Picture 11">
            <a:extLst>
              <a:ext uri="{FF2B5EF4-FFF2-40B4-BE49-F238E27FC236}">
                <a16:creationId xmlns:a16="http://schemas.microsoft.com/office/drawing/2014/main" id="{27E35BFF-214D-7AB9-6F41-7A1A2D42BBD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35751" y="4994633"/>
            <a:ext cx="1520497" cy="1491403"/>
          </a:xfrm>
          <a:prstGeom prst="rect">
            <a:avLst/>
          </a:prstGeom>
        </p:spPr>
      </p:pic>
    </p:spTree>
    <p:extLst>
      <p:ext uri="{BB962C8B-B14F-4D97-AF65-F5344CB8AC3E}">
        <p14:creationId xmlns:p14="http://schemas.microsoft.com/office/powerpoint/2010/main" val="2231500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344179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906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90292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10202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36457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4476-2EFE-194F-111B-72D4B9F87EC6}"/>
              </a:ext>
            </a:extLst>
          </p:cNvPr>
          <p:cNvSpPr>
            <a:spLocks noGrp="1"/>
          </p:cNvSpPr>
          <p:nvPr>
            <p:ph type="title"/>
          </p:nvPr>
        </p:nvSpPr>
        <p:spPr/>
        <p:txBody>
          <a:bodyPr/>
          <a:lstStyle/>
          <a:p>
            <a:r>
              <a:rPr lang="en-US" dirty="0"/>
              <a:t>A more reasonable definition</a:t>
            </a:r>
          </a:p>
        </p:txBody>
      </p:sp>
      <p:sp>
        <p:nvSpPr>
          <p:cNvPr id="3" name="Rectangle 2">
            <a:extLst>
              <a:ext uri="{FF2B5EF4-FFF2-40B4-BE49-F238E27FC236}">
                <a16:creationId xmlns:a16="http://schemas.microsoft.com/office/drawing/2014/main" id="{030A39AD-210B-8DE4-4D00-BD4AB86A109F}"/>
              </a:ext>
            </a:extLst>
          </p:cNvPr>
          <p:cNvSpPr/>
          <p:nvPr/>
        </p:nvSpPr>
        <p:spPr>
          <a:xfrm>
            <a:off x="254000" y="1782862"/>
            <a:ext cx="11684000" cy="3477875"/>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0A934FA4-3204-1823-90F2-D800D38512D6}"/>
              </a:ext>
            </a:extLst>
          </p:cNvPr>
          <p:cNvSpPr txBox="1"/>
          <p:nvPr/>
        </p:nvSpPr>
        <p:spPr>
          <a:xfrm>
            <a:off x="6210300" y="5352911"/>
            <a:ext cx="5298630" cy="646331"/>
          </a:xfrm>
          <a:prstGeom prst="rect">
            <a:avLst/>
          </a:prstGeom>
          <a:noFill/>
        </p:spPr>
        <p:txBody>
          <a:bodyPr wrap="none" rtlCol="0">
            <a:spAutoFit/>
          </a:bodyPr>
          <a:lstStyle/>
          <a:p>
            <a:pPr algn="r"/>
            <a:r>
              <a:rPr lang="en-US" dirty="0">
                <a:solidFill>
                  <a:schemeClr val="bg1">
                    <a:lumMod val="65000"/>
                  </a:schemeClr>
                </a:solidFill>
              </a:rPr>
              <a:t>Matt Eland</a:t>
            </a:r>
          </a:p>
          <a:p>
            <a:pPr algn="r"/>
            <a:r>
              <a:rPr lang="en-US" dirty="0">
                <a:solidFill>
                  <a:schemeClr val="bg1">
                    <a:lumMod val="65000"/>
                  </a:schemeClr>
                </a:solidFill>
              </a:rPr>
              <a:t>Killalldefects.com/2019/12/23/defining-technical-debt</a:t>
            </a:r>
          </a:p>
        </p:txBody>
      </p:sp>
    </p:spTree>
    <p:extLst>
      <p:ext uri="{BB962C8B-B14F-4D97-AF65-F5344CB8AC3E}">
        <p14:creationId xmlns:p14="http://schemas.microsoft.com/office/powerpoint/2010/main" val="3255073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52898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2304743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437416" y="1849815"/>
            <a:ext cx="9317166"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Bad</a:t>
            </a:r>
          </a:p>
        </p:txBody>
      </p:sp>
      <p:cxnSp>
        <p:nvCxnSpPr>
          <p:cNvPr id="6" name="Straight Connector 5">
            <a:extLst>
              <a:ext uri="{FF2B5EF4-FFF2-40B4-BE49-F238E27FC236}">
                <a16:creationId xmlns:a16="http://schemas.microsoft.com/office/drawing/2014/main" id="{6CBB4DF0-29D9-A138-F56D-075F4AF06C15}"/>
              </a:ext>
            </a:extLst>
          </p:cNvPr>
          <p:cNvCxnSpPr>
            <a:cxnSpLocks/>
          </p:cNvCxnSpPr>
          <p:nvPr/>
        </p:nvCxnSpPr>
        <p:spPr>
          <a:xfrm>
            <a:off x="6877050" y="2867025"/>
            <a:ext cx="2209800"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92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8989" y="1849815"/>
            <a:ext cx="1211402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3911902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E900-967F-E3EE-B68F-90331FF2F3F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C3ECEB3-13C9-F5BB-8E2E-67781107C509}"/>
              </a:ext>
            </a:extLst>
          </p:cNvPr>
          <p:cNvSpPr>
            <a:spLocks noGrp="1"/>
          </p:cNvSpPr>
          <p:nvPr>
            <p:ph idx="1"/>
          </p:nvPr>
        </p:nvSpPr>
        <p:spPr/>
        <p:txBody>
          <a:bodyPr>
            <a:normAutofit/>
          </a:bodyPr>
          <a:lstStyle/>
          <a:p>
            <a:r>
              <a:rPr lang="en-US" sz="4000" dirty="0"/>
              <a:t>What is Technical Debt</a:t>
            </a:r>
          </a:p>
          <a:p>
            <a:r>
              <a:rPr lang="en-US" sz="4000" dirty="0"/>
              <a:t>Technical Debt Statistics</a:t>
            </a:r>
          </a:p>
          <a:p>
            <a:r>
              <a:rPr lang="en-US" sz="4000" dirty="0"/>
              <a:t>Pros and Cons of Technical Debt</a:t>
            </a:r>
          </a:p>
          <a:p>
            <a:r>
              <a:rPr lang="en-US" sz="4000" dirty="0"/>
              <a:t>What Causes Technical Debt</a:t>
            </a:r>
          </a:p>
          <a:p>
            <a:r>
              <a:rPr lang="en-US" sz="4000" dirty="0"/>
              <a:t>Technical Debt Identification</a:t>
            </a:r>
          </a:p>
          <a:p>
            <a:r>
              <a:rPr lang="en-US" sz="4000" dirty="0"/>
              <a:t>Tracking &amp; Managing Technical Debt</a:t>
            </a:r>
          </a:p>
        </p:txBody>
      </p:sp>
    </p:spTree>
    <p:extLst>
      <p:ext uri="{BB962C8B-B14F-4D97-AF65-F5344CB8AC3E}">
        <p14:creationId xmlns:p14="http://schemas.microsoft.com/office/powerpoint/2010/main" val="327068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990084" y="1849815"/>
            <a:ext cx="10211834"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2154928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90562" y="1849815"/>
            <a:ext cx="11410881"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127301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520648" y="1849815"/>
            <a:ext cx="9150710"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Free</a:t>
            </a:r>
            <a:endParaRPr lang="en-US" sz="6600" b="1" dirty="0">
              <a:ln w="22225">
                <a:solidFill>
                  <a:schemeClr val="accent2"/>
                </a:solidFill>
                <a:prstDash val="solid"/>
              </a:ln>
              <a:solidFill>
                <a:srgbClr val="00B050"/>
              </a:solidFill>
            </a:endParaRPr>
          </a:p>
        </p:txBody>
      </p:sp>
    </p:spTree>
    <p:extLst>
      <p:ext uri="{BB962C8B-B14F-4D97-AF65-F5344CB8AC3E}">
        <p14:creationId xmlns:p14="http://schemas.microsoft.com/office/powerpoint/2010/main" val="3531788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687E-B5DD-15DE-3EC9-7A0304934CB2}"/>
              </a:ext>
            </a:extLst>
          </p:cNvPr>
          <p:cNvSpPr>
            <a:spLocks noGrp="1"/>
          </p:cNvSpPr>
          <p:nvPr>
            <p:ph type="title"/>
          </p:nvPr>
        </p:nvSpPr>
        <p:spPr/>
        <p:txBody>
          <a:bodyPr/>
          <a:lstStyle/>
          <a:p>
            <a:r>
              <a:rPr lang="en-US" dirty="0"/>
              <a:t>Technical Debt Statistics</a:t>
            </a:r>
          </a:p>
        </p:txBody>
      </p:sp>
      <p:sp>
        <p:nvSpPr>
          <p:cNvPr id="3" name="Text Placeholder 2">
            <a:extLst>
              <a:ext uri="{FF2B5EF4-FFF2-40B4-BE49-F238E27FC236}">
                <a16:creationId xmlns:a16="http://schemas.microsoft.com/office/drawing/2014/main" id="{6D128F7F-8F8C-4EC6-8DE6-93973EF1C7B7}"/>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450900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6B20-D08D-D4D8-5008-6DDA45053DDC}"/>
              </a:ext>
            </a:extLst>
          </p:cNvPr>
          <p:cNvSpPr>
            <a:spLocks noGrp="1"/>
          </p:cNvSpPr>
          <p:nvPr>
            <p:ph type="title"/>
          </p:nvPr>
        </p:nvSpPr>
        <p:spPr/>
        <p:txBody>
          <a:bodyPr/>
          <a:lstStyle/>
          <a:p>
            <a:r>
              <a:rPr lang="en-US" dirty="0"/>
              <a:t>Technical Debt Statistics</a:t>
            </a:r>
          </a:p>
        </p:txBody>
      </p:sp>
      <p:sp>
        <p:nvSpPr>
          <p:cNvPr id="3" name="Content Placeholder 2">
            <a:extLst>
              <a:ext uri="{FF2B5EF4-FFF2-40B4-BE49-F238E27FC236}">
                <a16:creationId xmlns:a16="http://schemas.microsoft.com/office/drawing/2014/main" id="{282093D2-D0CA-605B-D7D0-AB74DDB19B3B}"/>
              </a:ext>
            </a:extLst>
          </p:cNvPr>
          <p:cNvSpPr>
            <a:spLocks noGrp="1"/>
          </p:cNvSpPr>
          <p:nvPr>
            <p:ph idx="1"/>
          </p:nvPr>
        </p:nvSpPr>
        <p:spPr/>
        <p:txBody>
          <a:bodyPr/>
          <a:lstStyle/>
          <a:p>
            <a:r>
              <a:rPr lang="en-US" b="1" dirty="0"/>
              <a:t>Causes Delays and Reduced Productivity</a:t>
            </a:r>
          </a:p>
        </p:txBody>
      </p:sp>
    </p:spTree>
    <p:extLst>
      <p:ext uri="{BB962C8B-B14F-4D97-AF65-F5344CB8AC3E}">
        <p14:creationId xmlns:p14="http://schemas.microsoft.com/office/powerpoint/2010/main" val="3225309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6B20-D08D-D4D8-5008-6DDA45053DDC}"/>
              </a:ext>
            </a:extLst>
          </p:cNvPr>
          <p:cNvSpPr>
            <a:spLocks noGrp="1"/>
          </p:cNvSpPr>
          <p:nvPr>
            <p:ph type="title"/>
          </p:nvPr>
        </p:nvSpPr>
        <p:spPr/>
        <p:txBody>
          <a:bodyPr/>
          <a:lstStyle/>
          <a:p>
            <a:r>
              <a:rPr lang="en-US" dirty="0"/>
              <a:t>Technical Debt Statistics</a:t>
            </a:r>
          </a:p>
        </p:txBody>
      </p:sp>
      <p:sp>
        <p:nvSpPr>
          <p:cNvPr id="3" name="Content Placeholder 2">
            <a:extLst>
              <a:ext uri="{FF2B5EF4-FFF2-40B4-BE49-F238E27FC236}">
                <a16:creationId xmlns:a16="http://schemas.microsoft.com/office/drawing/2014/main" id="{282093D2-D0CA-605B-D7D0-AB74DDB19B3B}"/>
              </a:ext>
            </a:extLst>
          </p:cNvPr>
          <p:cNvSpPr>
            <a:spLocks noGrp="1"/>
          </p:cNvSpPr>
          <p:nvPr>
            <p:ph idx="1"/>
          </p:nvPr>
        </p:nvSpPr>
        <p:spPr/>
        <p:txBody>
          <a:bodyPr/>
          <a:lstStyle/>
          <a:p>
            <a:r>
              <a:rPr lang="en-US" dirty="0"/>
              <a:t>Causes Delays and Reduced Productivity</a:t>
            </a:r>
          </a:p>
          <a:p>
            <a:r>
              <a:rPr lang="en-US" dirty="0"/>
              <a:t>Impact on Development Speed</a:t>
            </a:r>
          </a:p>
        </p:txBody>
      </p:sp>
    </p:spTree>
    <p:extLst>
      <p:ext uri="{BB962C8B-B14F-4D97-AF65-F5344CB8AC3E}">
        <p14:creationId xmlns:p14="http://schemas.microsoft.com/office/powerpoint/2010/main" val="1475068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6B20-D08D-D4D8-5008-6DDA45053DDC}"/>
              </a:ext>
            </a:extLst>
          </p:cNvPr>
          <p:cNvSpPr>
            <a:spLocks noGrp="1"/>
          </p:cNvSpPr>
          <p:nvPr>
            <p:ph type="title"/>
          </p:nvPr>
        </p:nvSpPr>
        <p:spPr/>
        <p:txBody>
          <a:bodyPr/>
          <a:lstStyle/>
          <a:p>
            <a:r>
              <a:rPr lang="en-US" dirty="0"/>
              <a:t>Technical Debt Statistics</a:t>
            </a:r>
          </a:p>
        </p:txBody>
      </p:sp>
      <p:sp>
        <p:nvSpPr>
          <p:cNvPr id="3" name="Content Placeholder 2">
            <a:extLst>
              <a:ext uri="{FF2B5EF4-FFF2-40B4-BE49-F238E27FC236}">
                <a16:creationId xmlns:a16="http://schemas.microsoft.com/office/drawing/2014/main" id="{282093D2-D0CA-605B-D7D0-AB74DDB19B3B}"/>
              </a:ext>
            </a:extLst>
          </p:cNvPr>
          <p:cNvSpPr>
            <a:spLocks noGrp="1"/>
          </p:cNvSpPr>
          <p:nvPr>
            <p:ph idx="1"/>
          </p:nvPr>
        </p:nvSpPr>
        <p:spPr/>
        <p:txBody>
          <a:bodyPr/>
          <a:lstStyle/>
          <a:p>
            <a:r>
              <a:rPr lang="en-US" dirty="0"/>
              <a:t>Causes Delays and Reduced Productivity</a:t>
            </a:r>
          </a:p>
          <a:p>
            <a:r>
              <a:rPr lang="en-US" dirty="0"/>
              <a:t>Impact on Development Speed</a:t>
            </a:r>
          </a:p>
          <a:p>
            <a:r>
              <a:rPr lang="en-US" dirty="0"/>
              <a:t>Increased Maintenance Costs</a:t>
            </a:r>
          </a:p>
          <a:p>
            <a:endParaRPr lang="en-US" dirty="0"/>
          </a:p>
        </p:txBody>
      </p:sp>
    </p:spTree>
    <p:extLst>
      <p:ext uri="{BB962C8B-B14F-4D97-AF65-F5344CB8AC3E}">
        <p14:creationId xmlns:p14="http://schemas.microsoft.com/office/powerpoint/2010/main" val="3362958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6B20-D08D-D4D8-5008-6DDA45053DDC}"/>
              </a:ext>
            </a:extLst>
          </p:cNvPr>
          <p:cNvSpPr>
            <a:spLocks noGrp="1"/>
          </p:cNvSpPr>
          <p:nvPr>
            <p:ph type="title"/>
          </p:nvPr>
        </p:nvSpPr>
        <p:spPr/>
        <p:txBody>
          <a:bodyPr/>
          <a:lstStyle/>
          <a:p>
            <a:r>
              <a:rPr lang="en-US" dirty="0"/>
              <a:t>Technical Debt Statistics</a:t>
            </a:r>
          </a:p>
        </p:txBody>
      </p:sp>
      <p:sp>
        <p:nvSpPr>
          <p:cNvPr id="3" name="Content Placeholder 2">
            <a:extLst>
              <a:ext uri="{FF2B5EF4-FFF2-40B4-BE49-F238E27FC236}">
                <a16:creationId xmlns:a16="http://schemas.microsoft.com/office/drawing/2014/main" id="{282093D2-D0CA-605B-D7D0-AB74DDB19B3B}"/>
              </a:ext>
            </a:extLst>
          </p:cNvPr>
          <p:cNvSpPr>
            <a:spLocks noGrp="1"/>
          </p:cNvSpPr>
          <p:nvPr>
            <p:ph idx="1"/>
          </p:nvPr>
        </p:nvSpPr>
        <p:spPr/>
        <p:txBody>
          <a:bodyPr/>
          <a:lstStyle/>
          <a:p>
            <a:r>
              <a:rPr lang="en-US" dirty="0"/>
              <a:t>Causes Delays and Reduced Productivity</a:t>
            </a:r>
          </a:p>
          <a:p>
            <a:r>
              <a:rPr lang="en-US" dirty="0"/>
              <a:t>Impact on Development Speed</a:t>
            </a:r>
          </a:p>
          <a:p>
            <a:r>
              <a:rPr lang="en-US" dirty="0"/>
              <a:t>Increased Maintenance Costs</a:t>
            </a:r>
          </a:p>
          <a:p>
            <a:r>
              <a:rPr lang="en-US" dirty="0"/>
              <a:t>Quality and Performance Issues</a:t>
            </a:r>
          </a:p>
          <a:p>
            <a:endParaRPr lang="en-US" dirty="0"/>
          </a:p>
        </p:txBody>
      </p:sp>
    </p:spTree>
    <p:extLst>
      <p:ext uri="{BB962C8B-B14F-4D97-AF65-F5344CB8AC3E}">
        <p14:creationId xmlns:p14="http://schemas.microsoft.com/office/powerpoint/2010/main" val="3453913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6B20-D08D-D4D8-5008-6DDA45053DDC}"/>
              </a:ext>
            </a:extLst>
          </p:cNvPr>
          <p:cNvSpPr>
            <a:spLocks noGrp="1"/>
          </p:cNvSpPr>
          <p:nvPr>
            <p:ph type="title"/>
          </p:nvPr>
        </p:nvSpPr>
        <p:spPr/>
        <p:txBody>
          <a:bodyPr/>
          <a:lstStyle/>
          <a:p>
            <a:r>
              <a:rPr lang="en-US" dirty="0"/>
              <a:t>Technical Debt Statistics</a:t>
            </a:r>
          </a:p>
        </p:txBody>
      </p:sp>
      <p:sp>
        <p:nvSpPr>
          <p:cNvPr id="3" name="Content Placeholder 2">
            <a:extLst>
              <a:ext uri="{FF2B5EF4-FFF2-40B4-BE49-F238E27FC236}">
                <a16:creationId xmlns:a16="http://schemas.microsoft.com/office/drawing/2014/main" id="{282093D2-D0CA-605B-D7D0-AB74DDB19B3B}"/>
              </a:ext>
            </a:extLst>
          </p:cNvPr>
          <p:cNvSpPr>
            <a:spLocks noGrp="1"/>
          </p:cNvSpPr>
          <p:nvPr>
            <p:ph idx="1"/>
          </p:nvPr>
        </p:nvSpPr>
        <p:spPr/>
        <p:txBody>
          <a:bodyPr/>
          <a:lstStyle/>
          <a:p>
            <a:r>
              <a:rPr lang="en-US" dirty="0"/>
              <a:t>Causes Delays and Reduced Productivity</a:t>
            </a:r>
          </a:p>
          <a:p>
            <a:r>
              <a:rPr lang="en-US" dirty="0"/>
              <a:t>Impact on Development Speed</a:t>
            </a:r>
          </a:p>
          <a:p>
            <a:r>
              <a:rPr lang="en-US" dirty="0"/>
              <a:t>Increased Maintenance Costs</a:t>
            </a:r>
          </a:p>
          <a:p>
            <a:r>
              <a:rPr lang="en-US" dirty="0"/>
              <a:t>Quality and Performance Issues</a:t>
            </a:r>
          </a:p>
          <a:p>
            <a:r>
              <a:rPr lang="en-US" dirty="0"/>
              <a:t>Higher Defect Rates</a:t>
            </a:r>
          </a:p>
          <a:p>
            <a:endParaRPr lang="en-US" dirty="0"/>
          </a:p>
        </p:txBody>
      </p:sp>
    </p:spTree>
    <p:extLst>
      <p:ext uri="{BB962C8B-B14F-4D97-AF65-F5344CB8AC3E}">
        <p14:creationId xmlns:p14="http://schemas.microsoft.com/office/powerpoint/2010/main" val="2843211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6B20-D08D-D4D8-5008-6DDA45053DDC}"/>
              </a:ext>
            </a:extLst>
          </p:cNvPr>
          <p:cNvSpPr>
            <a:spLocks noGrp="1"/>
          </p:cNvSpPr>
          <p:nvPr>
            <p:ph type="title"/>
          </p:nvPr>
        </p:nvSpPr>
        <p:spPr/>
        <p:txBody>
          <a:bodyPr/>
          <a:lstStyle/>
          <a:p>
            <a:r>
              <a:rPr lang="en-US" dirty="0"/>
              <a:t>Technical Debt Statistics</a:t>
            </a:r>
          </a:p>
        </p:txBody>
      </p:sp>
      <p:sp>
        <p:nvSpPr>
          <p:cNvPr id="3" name="Content Placeholder 2">
            <a:extLst>
              <a:ext uri="{FF2B5EF4-FFF2-40B4-BE49-F238E27FC236}">
                <a16:creationId xmlns:a16="http://schemas.microsoft.com/office/drawing/2014/main" id="{282093D2-D0CA-605B-D7D0-AB74DDB19B3B}"/>
              </a:ext>
            </a:extLst>
          </p:cNvPr>
          <p:cNvSpPr>
            <a:spLocks noGrp="1"/>
          </p:cNvSpPr>
          <p:nvPr>
            <p:ph idx="1"/>
          </p:nvPr>
        </p:nvSpPr>
        <p:spPr/>
        <p:txBody>
          <a:bodyPr/>
          <a:lstStyle/>
          <a:p>
            <a:r>
              <a:rPr lang="en-US" dirty="0"/>
              <a:t>Causes Delays and Reduced Productivity</a:t>
            </a:r>
          </a:p>
          <a:p>
            <a:r>
              <a:rPr lang="en-US" dirty="0"/>
              <a:t>Impact on Development Speed</a:t>
            </a:r>
          </a:p>
          <a:p>
            <a:r>
              <a:rPr lang="en-US" dirty="0"/>
              <a:t>Increased Maintenance Costs</a:t>
            </a:r>
          </a:p>
          <a:p>
            <a:r>
              <a:rPr lang="en-US" dirty="0"/>
              <a:t>Quality and Performance Issues</a:t>
            </a:r>
          </a:p>
          <a:p>
            <a:r>
              <a:rPr lang="en-US" dirty="0"/>
              <a:t>Higher Defect Rates</a:t>
            </a:r>
          </a:p>
          <a:p>
            <a:r>
              <a:rPr lang="en-US" dirty="0"/>
              <a:t>Reduced Innovation</a:t>
            </a:r>
          </a:p>
          <a:p>
            <a:endParaRPr lang="en-US" dirty="0"/>
          </a:p>
        </p:txBody>
      </p:sp>
    </p:spTree>
    <p:extLst>
      <p:ext uri="{BB962C8B-B14F-4D97-AF65-F5344CB8AC3E}">
        <p14:creationId xmlns:p14="http://schemas.microsoft.com/office/powerpoint/2010/main" val="3775732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706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6B20-D08D-D4D8-5008-6DDA45053DDC}"/>
              </a:ext>
            </a:extLst>
          </p:cNvPr>
          <p:cNvSpPr>
            <a:spLocks noGrp="1"/>
          </p:cNvSpPr>
          <p:nvPr>
            <p:ph type="title"/>
          </p:nvPr>
        </p:nvSpPr>
        <p:spPr/>
        <p:txBody>
          <a:bodyPr/>
          <a:lstStyle/>
          <a:p>
            <a:r>
              <a:rPr lang="en-US" dirty="0"/>
              <a:t>Technical Debt Statistics</a:t>
            </a:r>
          </a:p>
        </p:txBody>
      </p:sp>
      <p:sp>
        <p:nvSpPr>
          <p:cNvPr id="3" name="Content Placeholder 2">
            <a:extLst>
              <a:ext uri="{FF2B5EF4-FFF2-40B4-BE49-F238E27FC236}">
                <a16:creationId xmlns:a16="http://schemas.microsoft.com/office/drawing/2014/main" id="{282093D2-D0CA-605B-D7D0-AB74DDB19B3B}"/>
              </a:ext>
            </a:extLst>
          </p:cNvPr>
          <p:cNvSpPr>
            <a:spLocks noGrp="1"/>
          </p:cNvSpPr>
          <p:nvPr>
            <p:ph idx="1"/>
          </p:nvPr>
        </p:nvSpPr>
        <p:spPr/>
        <p:txBody>
          <a:bodyPr/>
          <a:lstStyle/>
          <a:p>
            <a:r>
              <a:rPr lang="en-US" dirty="0"/>
              <a:t>Causes Delays and Reduced Productivity</a:t>
            </a:r>
          </a:p>
          <a:p>
            <a:r>
              <a:rPr lang="en-US" dirty="0"/>
              <a:t>Impact on Development Speed</a:t>
            </a:r>
          </a:p>
          <a:p>
            <a:r>
              <a:rPr lang="en-US" dirty="0"/>
              <a:t>Increased Maintenance Costs</a:t>
            </a:r>
          </a:p>
          <a:p>
            <a:r>
              <a:rPr lang="en-US" dirty="0"/>
              <a:t>Quality and Performance Issues</a:t>
            </a:r>
          </a:p>
          <a:p>
            <a:r>
              <a:rPr lang="en-US" dirty="0"/>
              <a:t>Higher Defect Rates</a:t>
            </a:r>
          </a:p>
          <a:p>
            <a:r>
              <a:rPr lang="en-US" dirty="0"/>
              <a:t>Reduced Innovation</a:t>
            </a:r>
          </a:p>
          <a:p>
            <a:r>
              <a:rPr lang="en-US" dirty="0"/>
              <a:t>Employee Morale</a:t>
            </a:r>
          </a:p>
          <a:p>
            <a:endParaRPr lang="en-US" dirty="0"/>
          </a:p>
        </p:txBody>
      </p:sp>
    </p:spTree>
    <p:extLst>
      <p:ext uri="{BB962C8B-B14F-4D97-AF65-F5344CB8AC3E}">
        <p14:creationId xmlns:p14="http://schemas.microsoft.com/office/powerpoint/2010/main" val="1622244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6B20-D08D-D4D8-5008-6DDA45053DDC}"/>
              </a:ext>
            </a:extLst>
          </p:cNvPr>
          <p:cNvSpPr>
            <a:spLocks noGrp="1"/>
          </p:cNvSpPr>
          <p:nvPr>
            <p:ph type="title"/>
          </p:nvPr>
        </p:nvSpPr>
        <p:spPr/>
        <p:txBody>
          <a:bodyPr/>
          <a:lstStyle/>
          <a:p>
            <a:r>
              <a:rPr lang="en-US" dirty="0"/>
              <a:t>Technical Debt Statistics</a:t>
            </a:r>
          </a:p>
        </p:txBody>
      </p:sp>
      <p:sp>
        <p:nvSpPr>
          <p:cNvPr id="3" name="Content Placeholder 2">
            <a:extLst>
              <a:ext uri="{FF2B5EF4-FFF2-40B4-BE49-F238E27FC236}">
                <a16:creationId xmlns:a16="http://schemas.microsoft.com/office/drawing/2014/main" id="{282093D2-D0CA-605B-D7D0-AB74DDB19B3B}"/>
              </a:ext>
            </a:extLst>
          </p:cNvPr>
          <p:cNvSpPr>
            <a:spLocks noGrp="1"/>
          </p:cNvSpPr>
          <p:nvPr>
            <p:ph idx="1"/>
          </p:nvPr>
        </p:nvSpPr>
        <p:spPr/>
        <p:txBody>
          <a:bodyPr/>
          <a:lstStyle/>
          <a:p>
            <a:r>
              <a:rPr lang="en-US" dirty="0"/>
              <a:t>Causes Delays and Reduced Productivity</a:t>
            </a:r>
          </a:p>
          <a:p>
            <a:r>
              <a:rPr lang="en-US" dirty="0"/>
              <a:t>Impact on Development Speed</a:t>
            </a:r>
          </a:p>
          <a:p>
            <a:r>
              <a:rPr lang="en-US" dirty="0"/>
              <a:t>Increased Maintenance Costs</a:t>
            </a:r>
          </a:p>
          <a:p>
            <a:r>
              <a:rPr lang="en-US" dirty="0"/>
              <a:t>Quality and Performance Issues</a:t>
            </a:r>
          </a:p>
          <a:p>
            <a:r>
              <a:rPr lang="en-US" dirty="0"/>
              <a:t>Higher Defect Rates</a:t>
            </a:r>
          </a:p>
          <a:p>
            <a:r>
              <a:rPr lang="en-US" dirty="0"/>
              <a:t>Reduced Innovation</a:t>
            </a:r>
          </a:p>
          <a:p>
            <a:r>
              <a:rPr lang="en-US" dirty="0"/>
              <a:t>Employee Morale</a:t>
            </a:r>
          </a:p>
          <a:p>
            <a:r>
              <a:rPr lang="en-US" dirty="0"/>
              <a:t>Customer Satisfaction</a:t>
            </a:r>
          </a:p>
          <a:p>
            <a:endParaRPr lang="en-US" dirty="0"/>
          </a:p>
        </p:txBody>
      </p:sp>
    </p:spTree>
    <p:extLst>
      <p:ext uri="{BB962C8B-B14F-4D97-AF65-F5344CB8AC3E}">
        <p14:creationId xmlns:p14="http://schemas.microsoft.com/office/powerpoint/2010/main" val="4013459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6B20-D08D-D4D8-5008-6DDA45053DDC}"/>
              </a:ext>
            </a:extLst>
          </p:cNvPr>
          <p:cNvSpPr>
            <a:spLocks noGrp="1"/>
          </p:cNvSpPr>
          <p:nvPr>
            <p:ph type="title"/>
          </p:nvPr>
        </p:nvSpPr>
        <p:spPr/>
        <p:txBody>
          <a:bodyPr/>
          <a:lstStyle/>
          <a:p>
            <a:r>
              <a:rPr lang="en-US" dirty="0"/>
              <a:t>Technical Debt Statistics</a:t>
            </a:r>
          </a:p>
        </p:txBody>
      </p:sp>
      <p:sp>
        <p:nvSpPr>
          <p:cNvPr id="3" name="Content Placeholder 2">
            <a:extLst>
              <a:ext uri="{FF2B5EF4-FFF2-40B4-BE49-F238E27FC236}">
                <a16:creationId xmlns:a16="http://schemas.microsoft.com/office/drawing/2014/main" id="{282093D2-D0CA-605B-D7D0-AB74DDB19B3B}"/>
              </a:ext>
            </a:extLst>
          </p:cNvPr>
          <p:cNvSpPr>
            <a:spLocks noGrp="1"/>
          </p:cNvSpPr>
          <p:nvPr>
            <p:ph idx="1"/>
          </p:nvPr>
        </p:nvSpPr>
        <p:spPr/>
        <p:txBody>
          <a:bodyPr/>
          <a:lstStyle/>
          <a:p>
            <a:r>
              <a:rPr lang="en-US" dirty="0"/>
              <a:t>Causes Delays and Reduced Productivity</a:t>
            </a:r>
          </a:p>
          <a:p>
            <a:r>
              <a:rPr lang="en-US" dirty="0"/>
              <a:t>Impact on Development Speed</a:t>
            </a:r>
          </a:p>
          <a:p>
            <a:r>
              <a:rPr lang="en-US" dirty="0"/>
              <a:t>Increased Maintenance Costs</a:t>
            </a:r>
          </a:p>
          <a:p>
            <a:r>
              <a:rPr lang="en-US" dirty="0"/>
              <a:t>Quality and Performance Issues</a:t>
            </a:r>
          </a:p>
          <a:p>
            <a:r>
              <a:rPr lang="en-US" dirty="0"/>
              <a:t>Higher Defect Rates</a:t>
            </a:r>
          </a:p>
          <a:p>
            <a:r>
              <a:rPr lang="en-US" dirty="0"/>
              <a:t>Reduced Innovation</a:t>
            </a:r>
          </a:p>
          <a:p>
            <a:r>
              <a:rPr lang="en-US" dirty="0"/>
              <a:t>Employee Morale</a:t>
            </a:r>
          </a:p>
          <a:p>
            <a:r>
              <a:rPr lang="en-US" dirty="0"/>
              <a:t>Customer Satisfaction</a:t>
            </a:r>
          </a:p>
          <a:p>
            <a:endParaRPr lang="en-US" dirty="0"/>
          </a:p>
        </p:txBody>
      </p:sp>
    </p:spTree>
    <p:extLst>
      <p:ext uri="{BB962C8B-B14F-4D97-AF65-F5344CB8AC3E}">
        <p14:creationId xmlns:p14="http://schemas.microsoft.com/office/powerpoint/2010/main" val="2089213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Pros and Cons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595522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normAutofit/>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normAutofit/>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15109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132257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(Bad) 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Tree>
    <p:extLst>
      <p:ext uri="{BB962C8B-B14F-4D97-AF65-F5344CB8AC3E}">
        <p14:creationId xmlns:p14="http://schemas.microsoft.com/office/powerpoint/2010/main" val="1335045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(Bad) 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Tree>
    <p:extLst>
      <p:ext uri="{BB962C8B-B14F-4D97-AF65-F5344CB8AC3E}">
        <p14:creationId xmlns:p14="http://schemas.microsoft.com/office/powerpoint/2010/main" val="1444774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(Bad) 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Tree>
    <p:extLst>
      <p:ext uri="{BB962C8B-B14F-4D97-AF65-F5344CB8AC3E}">
        <p14:creationId xmlns:p14="http://schemas.microsoft.com/office/powerpoint/2010/main" val="281782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(Bad) 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3387540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E1C4C5-7F44-E963-412D-D64508A1C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4347" y="924986"/>
            <a:ext cx="7346026" cy="3855361"/>
          </a:xfrm>
          <a:prstGeom prst="rect">
            <a:avLst/>
          </a:prstGeom>
        </p:spPr>
      </p:pic>
      <p:sp>
        <p:nvSpPr>
          <p:cNvPr id="6" name="TextBox 5">
            <a:extLst>
              <a:ext uri="{FF2B5EF4-FFF2-40B4-BE49-F238E27FC236}">
                <a16:creationId xmlns:a16="http://schemas.microsoft.com/office/drawing/2014/main" id="{AFBC5D4D-3013-8AE8-E7A8-0FE7B1E7B81F}"/>
              </a:ext>
            </a:extLst>
          </p:cNvPr>
          <p:cNvSpPr txBox="1"/>
          <p:nvPr/>
        </p:nvSpPr>
        <p:spPr>
          <a:xfrm>
            <a:off x="1974347" y="5779180"/>
            <a:ext cx="2178353" cy="369332"/>
          </a:xfrm>
          <a:prstGeom prst="rect">
            <a:avLst/>
          </a:prstGeom>
          <a:noFill/>
        </p:spPr>
        <p:txBody>
          <a:bodyPr wrap="none" rtlCol="0">
            <a:spAutoFit/>
          </a:bodyPr>
          <a:lstStyle/>
          <a:p>
            <a:r>
              <a:rPr lang="en-US" dirty="0"/>
              <a:t>A story as old as time</a:t>
            </a:r>
          </a:p>
        </p:txBody>
      </p:sp>
      <p:sp>
        <p:nvSpPr>
          <p:cNvPr id="7" name="TextBox 6">
            <a:extLst>
              <a:ext uri="{FF2B5EF4-FFF2-40B4-BE49-F238E27FC236}">
                <a16:creationId xmlns:a16="http://schemas.microsoft.com/office/drawing/2014/main" id="{09575B98-27E4-4E55-6554-4668D71B82AF}"/>
              </a:ext>
            </a:extLst>
          </p:cNvPr>
          <p:cNvSpPr txBox="1"/>
          <p:nvPr/>
        </p:nvSpPr>
        <p:spPr>
          <a:xfrm>
            <a:off x="1974347" y="5379070"/>
            <a:ext cx="3388748" cy="400110"/>
          </a:xfrm>
          <a:prstGeom prst="rect">
            <a:avLst/>
          </a:prstGeom>
          <a:noFill/>
        </p:spPr>
        <p:txBody>
          <a:bodyPr wrap="none" rtlCol="0">
            <a:spAutoFit/>
          </a:bodyPr>
          <a:lstStyle/>
          <a:p>
            <a:r>
              <a:rPr lang="en-US" sz="2000" dirty="0">
                <a:solidFill>
                  <a:srgbClr val="FF0000"/>
                </a:solidFill>
                <a:latin typeface="Kamerik205 8" panose="020B0803030600020004" pitchFamily="34" charset="0"/>
              </a:rPr>
              <a:t>What is Technical Debt?</a:t>
            </a:r>
          </a:p>
        </p:txBody>
      </p:sp>
    </p:spTree>
    <p:extLst>
      <p:ext uri="{BB962C8B-B14F-4D97-AF65-F5344CB8AC3E}">
        <p14:creationId xmlns:p14="http://schemas.microsoft.com/office/powerpoint/2010/main" val="3964677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(Bad) 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2487115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(Good) Technical Debt Example</a:t>
            </a:r>
          </a:p>
        </p:txBody>
      </p:sp>
      <p:sp>
        <p:nvSpPr>
          <p:cNvPr id="9" name="Rectangle: Rounded Corners 8">
            <a:extLst>
              <a:ext uri="{FF2B5EF4-FFF2-40B4-BE49-F238E27FC236}">
                <a16:creationId xmlns:a16="http://schemas.microsoft.com/office/drawing/2014/main" id="{95C5225B-ED72-592D-3D31-9CE4CC0D7C71}"/>
              </a:ext>
            </a:extLst>
          </p:cNvPr>
          <p:cNvSpPr/>
          <p:nvPr/>
        </p:nvSpPr>
        <p:spPr>
          <a:xfrm>
            <a:off x="11811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10" name="Rectangle: Rounded Corners 9">
            <a:extLst>
              <a:ext uri="{FF2B5EF4-FFF2-40B4-BE49-F238E27FC236}">
                <a16:creationId xmlns:a16="http://schemas.microsoft.com/office/drawing/2014/main" id="{D3DB37B3-2B0B-E0C9-0507-D6C379DF2871}"/>
              </a:ext>
            </a:extLst>
          </p:cNvPr>
          <p:cNvSpPr/>
          <p:nvPr/>
        </p:nvSpPr>
        <p:spPr>
          <a:xfrm>
            <a:off x="70739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
        <p:nvSpPr>
          <p:cNvPr id="3" name="Rectangle: Rounded Corners 2">
            <a:extLst>
              <a:ext uri="{FF2B5EF4-FFF2-40B4-BE49-F238E27FC236}">
                <a16:creationId xmlns:a16="http://schemas.microsoft.com/office/drawing/2014/main" id="{B233FBE8-FB51-F90D-C101-9D6E14B7D34D}"/>
              </a:ext>
            </a:extLst>
          </p:cNvPr>
          <p:cNvSpPr/>
          <p:nvPr/>
        </p:nvSpPr>
        <p:spPr>
          <a:xfrm>
            <a:off x="4127500" y="4513829"/>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8</a:t>
            </a:r>
          </a:p>
          <a:p>
            <a:pPr algn="ctr"/>
            <a:r>
              <a:rPr lang="en-US" b="1" dirty="0"/>
              <a:t>LTS Release</a:t>
            </a:r>
          </a:p>
        </p:txBody>
      </p:sp>
    </p:spTree>
    <p:extLst>
      <p:ext uri="{BB962C8B-B14F-4D97-AF65-F5344CB8AC3E}">
        <p14:creationId xmlns:p14="http://schemas.microsoft.com/office/powerpoint/2010/main" val="115148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182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AD21-B0EB-5F35-C6F3-3861A9EAD045}"/>
              </a:ext>
            </a:extLst>
          </p:cNvPr>
          <p:cNvSpPr>
            <a:spLocks noGrp="1"/>
          </p:cNvSpPr>
          <p:nvPr>
            <p:ph type="title"/>
          </p:nvPr>
        </p:nvSpPr>
        <p:spPr/>
        <p:txBody>
          <a:bodyPr/>
          <a:lstStyle/>
          <a:p>
            <a:r>
              <a:rPr lang="en-US" dirty="0"/>
              <a:t>Insufficient up-front definition</a:t>
            </a:r>
          </a:p>
        </p:txBody>
      </p:sp>
      <p:pic>
        <p:nvPicPr>
          <p:cNvPr id="6" name="Picture Placeholder 5">
            <a:extLst>
              <a:ext uri="{FF2B5EF4-FFF2-40B4-BE49-F238E27FC236}">
                <a16:creationId xmlns:a16="http://schemas.microsoft.com/office/drawing/2014/main" id="{05F52B0E-2C93-F180-D159-A893F5F627A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46051587-BDFB-AC0B-13D4-C18859C815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7391564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AC88-FDA1-197C-56F9-74501BAC4E18}"/>
              </a:ext>
            </a:extLst>
          </p:cNvPr>
          <p:cNvSpPr>
            <a:spLocks noGrp="1"/>
          </p:cNvSpPr>
          <p:nvPr>
            <p:ph type="title"/>
          </p:nvPr>
        </p:nvSpPr>
        <p:spPr/>
        <p:txBody>
          <a:bodyPr/>
          <a:lstStyle/>
          <a:p>
            <a:r>
              <a:rPr lang="en-US" dirty="0"/>
              <a:t>Business Pressures</a:t>
            </a:r>
          </a:p>
        </p:txBody>
      </p:sp>
      <p:pic>
        <p:nvPicPr>
          <p:cNvPr id="6" name="Picture Placeholder 5">
            <a:extLst>
              <a:ext uri="{FF2B5EF4-FFF2-40B4-BE49-F238E27FC236}">
                <a16:creationId xmlns:a16="http://schemas.microsoft.com/office/drawing/2014/main" id="{2F61FD5D-1585-A8E8-880B-FC4A59A342F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6607" r="16607"/>
          <a:stretch>
            <a:fillRect/>
          </a:stretch>
        </p:blipFill>
        <p:spPr/>
      </p:pic>
      <p:sp>
        <p:nvSpPr>
          <p:cNvPr id="4" name="Text Placeholder 3">
            <a:extLst>
              <a:ext uri="{FF2B5EF4-FFF2-40B4-BE49-F238E27FC236}">
                <a16:creationId xmlns:a16="http://schemas.microsoft.com/office/drawing/2014/main" id="{5C33FE19-D807-1523-3F39-5974966F48F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230593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24FA-CFC8-7AC7-6C5F-F135C63D3491}"/>
              </a:ext>
            </a:extLst>
          </p:cNvPr>
          <p:cNvSpPr>
            <a:spLocks noGrp="1"/>
          </p:cNvSpPr>
          <p:nvPr>
            <p:ph type="title"/>
          </p:nvPr>
        </p:nvSpPr>
        <p:spPr/>
        <p:txBody>
          <a:bodyPr/>
          <a:lstStyle/>
          <a:p>
            <a:r>
              <a:rPr lang="en-US" dirty="0"/>
              <a:t>Lack of process or understanding</a:t>
            </a:r>
          </a:p>
        </p:txBody>
      </p:sp>
      <p:pic>
        <p:nvPicPr>
          <p:cNvPr id="6" name="Picture Placeholder 5">
            <a:extLst>
              <a:ext uri="{FF2B5EF4-FFF2-40B4-BE49-F238E27FC236}">
                <a16:creationId xmlns:a16="http://schemas.microsoft.com/office/drawing/2014/main" id="{8D0BE676-8674-FEF9-EBAD-C4DE5D32F50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059" r="8059"/>
          <a:stretch>
            <a:fillRect/>
          </a:stretch>
        </p:blipFill>
        <p:spPr/>
      </p:pic>
      <p:sp>
        <p:nvSpPr>
          <p:cNvPr id="4" name="Text Placeholder 3">
            <a:extLst>
              <a:ext uri="{FF2B5EF4-FFF2-40B4-BE49-F238E27FC236}">
                <a16:creationId xmlns:a16="http://schemas.microsoft.com/office/drawing/2014/main" id="{B5A9B433-1BEB-5362-5B0A-EBAC67E6661A}"/>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441965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CB8C-03A0-098B-6C86-53FB16BBC44C}"/>
              </a:ext>
            </a:extLst>
          </p:cNvPr>
          <p:cNvSpPr>
            <a:spLocks noGrp="1"/>
          </p:cNvSpPr>
          <p:nvPr>
            <p:ph type="title"/>
          </p:nvPr>
        </p:nvSpPr>
        <p:spPr/>
        <p:txBody>
          <a:bodyPr/>
          <a:lstStyle/>
          <a:p>
            <a:r>
              <a:rPr lang="en-US" dirty="0"/>
              <a:t>Tightly-coupled components</a:t>
            </a:r>
          </a:p>
        </p:txBody>
      </p:sp>
      <p:pic>
        <p:nvPicPr>
          <p:cNvPr id="6" name="Picture Placeholder 5">
            <a:extLst>
              <a:ext uri="{FF2B5EF4-FFF2-40B4-BE49-F238E27FC236}">
                <a16:creationId xmlns:a16="http://schemas.microsoft.com/office/drawing/2014/main" id="{922DB919-EE99-5540-A086-960783A830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15EFFE07-D8A0-638F-C8B1-3272DB340F37}"/>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061478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BB85-64BF-FA3D-0965-D2617236E677}"/>
              </a:ext>
            </a:extLst>
          </p:cNvPr>
          <p:cNvSpPr>
            <a:spLocks noGrp="1"/>
          </p:cNvSpPr>
          <p:nvPr>
            <p:ph type="title"/>
          </p:nvPr>
        </p:nvSpPr>
        <p:spPr/>
        <p:txBody>
          <a:bodyPr/>
          <a:lstStyle/>
          <a:p>
            <a:r>
              <a:rPr lang="en-US" dirty="0"/>
              <a:t>Lack of a test suite</a:t>
            </a:r>
          </a:p>
        </p:txBody>
      </p:sp>
      <p:pic>
        <p:nvPicPr>
          <p:cNvPr id="9" name="Picture Placeholder 8">
            <a:extLst>
              <a:ext uri="{FF2B5EF4-FFF2-40B4-BE49-F238E27FC236}">
                <a16:creationId xmlns:a16="http://schemas.microsoft.com/office/drawing/2014/main" id="{66690D1D-6581-684F-5FD0-EF58BDDB7A9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78" r="14378"/>
          <a:stretch>
            <a:fillRect/>
          </a:stretch>
        </p:blipFill>
        <p:spPr/>
      </p:pic>
      <p:sp>
        <p:nvSpPr>
          <p:cNvPr id="4" name="Text Placeholder 3">
            <a:extLst>
              <a:ext uri="{FF2B5EF4-FFF2-40B4-BE49-F238E27FC236}">
                <a16:creationId xmlns:a16="http://schemas.microsoft.com/office/drawing/2014/main" id="{BDC80E2C-876F-04DE-20A4-DB77FF1A535C}"/>
              </a:ext>
            </a:extLst>
          </p:cNvPr>
          <p:cNvSpPr>
            <a:spLocks noGrp="1"/>
          </p:cNvSpPr>
          <p:nvPr>
            <p:ph type="body" sz="half" idx="2"/>
          </p:nvPr>
        </p:nvSpPr>
        <p:spPr/>
        <p:txBody>
          <a:bodyPr/>
          <a:lstStyle/>
          <a:p>
            <a:r>
              <a:rPr lang="en-US" dirty="0"/>
              <a:t>What causes technical debt?</a:t>
            </a:r>
          </a:p>
        </p:txBody>
      </p:sp>
      <p:sp>
        <p:nvSpPr>
          <p:cNvPr id="10" name="&quot;Not Allowed&quot; Symbol 9">
            <a:extLst>
              <a:ext uri="{FF2B5EF4-FFF2-40B4-BE49-F238E27FC236}">
                <a16:creationId xmlns:a16="http://schemas.microsoft.com/office/drawing/2014/main" id="{EA6396CA-48A8-DFA2-D5E2-CE86CC428D0B}"/>
              </a:ext>
            </a:extLst>
          </p:cNvPr>
          <p:cNvSpPr/>
          <p:nvPr/>
        </p:nvSpPr>
        <p:spPr>
          <a:xfrm>
            <a:off x="5183188" y="1217612"/>
            <a:ext cx="6169024" cy="4422775"/>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308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6158-5CB4-AE7F-F410-6D4384FB4853}"/>
              </a:ext>
            </a:extLst>
          </p:cNvPr>
          <p:cNvSpPr>
            <a:spLocks noGrp="1"/>
          </p:cNvSpPr>
          <p:nvPr>
            <p:ph type="title"/>
          </p:nvPr>
        </p:nvSpPr>
        <p:spPr/>
        <p:txBody>
          <a:bodyPr/>
          <a:lstStyle/>
          <a:p>
            <a:r>
              <a:rPr lang="en-US" dirty="0"/>
              <a:t>Lack of documentation</a:t>
            </a:r>
          </a:p>
        </p:txBody>
      </p:sp>
      <p:pic>
        <p:nvPicPr>
          <p:cNvPr id="6" name="Picture Placeholder 5">
            <a:extLst>
              <a:ext uri="{FF2B5EF4-FFF2-40B4-BE49-F238E27FC236}">
                <a16:creationId xmlns:a16="http://schemas.microsoft.com/office/drawing/2014/main" id="{84480539-C92D-61C0-79BD-A8A94063EA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07" r="12007"/>
          <a:stretch>
            <a:fillRect/>
          </a:stretch>
        </p:blipFill>
        <p:spPr/>
      </p:pic>
      <p:sp>
        <p:nvSpPr>
          <p:cNvPr id="4" name="Text Placeholder 3">
            <a:extLst>
              <a:ext uri="{FF2B5EF4-FFF2-40B4-BE49-F238E27FC236}">
                <a16:creationId xmlns:a16="http://schemas.microsoft.com/office/drawing/2014/main" id="{759A62EA-FF99-BB99-6EA8-4B4B5A2E53E2}"/>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011341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3707-D000-02FD-D8DF-0B4E6532E9F7}"/>
              </a:ext>
            </a:extLst>
          </p:cNvPr>
          <p:cNvSpPr>
            <a:spLocks noGrp="1"/>
          </p:cNvSpPr>
          <p:nvPr>
            <p:ph type="title"/>
          </p:nvPr>
        </p:nvSpPr>
        <p:spPr/>
        <p:txBody>
          <a:bodyPr/>
          <a:lstStyle/>
          <a:p>
            <a:r>
              <a:rPr lang="en-US" dirty="0"/>
              <a:t>Lack of collaboration</a:t>
            </a:r>
          </a:p>
        </p:txBody>
      </p:sp>
      <p:pic>
        <p:nvPicPr>
          <p:cNvPr id="6" name="Picture Placeholder 5">
            <a:extLst>
              <a:ext uri="{FF2B5EF4-FFF2-40B4-BE49-F238E27FC236}">
                <a16:creationId xmlns:a16="http://schemas.microsoft.com/office/drawing/2014/main" id="{04976BEC-CE84-A974-3AE1-4628E77B427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77" r="7777"/>
          <a:stretch>
            <a:fillRect/>
          </a:stretch>
        </p:blipFill>
        <p:spPr/>
      </p:pic>
      <p:sp>
        <p:nvSpPr>
          <p:cNvPr id="4" name="Text Placeholder 3">
            <a:extLst>
              <a:ext uri="{FF2B5EF4-FFF2-40B4-BE49-F238E27FC236}">
                <a16:creationId xmlns:a16="http://schemas.microsoft.com/office/drawing/2014/main" id="{8A2D7230-145F-0508-AAA1-7D1B5EB3557D}"/>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524646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1B419C0E-DB1B-4FD2-A693-F9F8B56669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4347" y="403991"/>
            <a:ext cx="7346026" cy="4897351"/>
          </a:xfrm>
          <a:prstGeom prst="rect">
            <a:avLst/>
          </a:prstGeom>
        </p:spPr>
      </p:pic>
      <p:sp>
        <p:nvSpPr>
          <p:cNvPr id="3" name="TextBox 2">
            <a:extLst>
              <a:ext uri="{FF2B5EF4-FFF2-40B4-BE49-F238E27FC236}">
                <a16:creationId xmlns:a16="http://schemas.microsoft.com/office/drawing/2014/main" id="{133A2278-89DA-8E2E-F33B-EEC30A0D6553}"/>
              </a:ext>
            </a:extLst>
          </p:cNvPr>
          <p:cNvSpPr txBox="1"/>
          <p:nvPr/>
        </p:nvSpPr>
        <p:spPr>
          <a:xfrm>
            <a:off x="1974347" y="5779180"/>
            <a:ext cx="2178353" cy="369332"/>
          </a:xfrm>
          <a:prstGeom prst="rect">
            <a:avLst/>
          </a:prstGeom>
          <a:noFill/>
        </p:spPr>
        <p:txBody>
          <a:bodyPr wrap="none" rtlCol="0">
            <a:spAutoFit/>
          </a:bodyPr>
          <a:lstStyle/>
          <a:p>
            <a:r>
              <a:rPr lang="en-US" dirty="0"/>
              <a:t>A story as old as time</a:t>
            </a:r>
          </a:p>
        </p:txBody>
      </p:sp>
      <p:sp>
        <p:nvSpPr>
          <p:cNvPr id="4" name="TextBox 3">
            <a:extLst>
              <a:ext uri="{FF2B5EF4-FFF2-40B4-BE49-F238E27FC236}">
                <a16:creationId xmlns:a16="http://schemas.microsoft.com/office/drawing/2014/main" id="{B7148445-1EE8-B8C1-C9CF-9CDBD96A6DEA}"/>
              </a:ext>
            </a:extLst>
          </p:cNvPr>
          <p:cNvSpPr txBox="1"/>
          <p:nvPr/>
        </p:nvSpPr>
        <p:spPr>
          <a:xfrm>
            <a:off x="1974347" y="5379070"/>
            <a:ext cx="3388748" cy="400110"/>
          </a:xfrm>
          <a:prstGeom prst="rect">
            <a:avLst/>
          </a:prstGeom>
          <a:noFill/>
        </p:spPr>
        <p:txBody>
          <a:bodyPr wrap="none" rtlCol="0">
            <a:spAutoFit/>
          </a:bodyPr>
          <a:lstStyle/>
          <a:p>
            <a:r>
              <a:rPr lang="en-US" sz="2000" dirty="0">
                <a:solidFill>
                  <a:srgbClr val="FF0000"/>
                </a:solidFill>
                <a:latin typeface="Kamerik205 8" panose="020B0803030600020004" pitchFamily="34" charset="0"/>
              </a:rPr>
              <a:t>What is Technical Debt?</a:t>
            </a:r>
          </a:p>
        </p:txBody>
      </p:sp>
    </p:spTree>
    <p:extLst>
      <p:ext uri="{BB962C8B-B14F-4D97-AF65-F5344CB8AC3E}">
        <p14:creationId xmlns:p14="http://schemas.microsoft.com/office/powerpoint/2010/main" val="3976349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AE74-C627-6482-CB4F-CB13B62EFF21}"/>
              </a:ext>
            </a:extLst>
          </p:cNvPr>
          <p:cNvSpPr>
            <a:spLocks noGrp="1"/>
          </p:cNvSpPr>
          <p:nvPr>
            <p:ph type="title"/>
          </p:nvPr>
        </p:nvSpPr>
        <p:spPr/>
        <p:txBody>
          <a:bodyPr/>
          <a:lstStyle/>
          <a:p>
            <a:r>
              <a:rPr lang="en-US" dirty="0"/>
              <a:t>Parallel development</a:t>
            </a:r>
          </a:p>
        </p:txBody>
      </p:sp>
      <p:pic>
        <p:nvPicPr>
          <p:cNvPr id="6" name="Picture Placeholder 5">
            <a:extLst>
              <a:ext uri="{FF2B5EF4-FFF2-40B4-BE49-F238E27FC236}">
                <a16:creationId xmlns:a16="http://schemas.microsoft.com/office/drawing/2014/main" id="{BDDF5C58-74F9-AFB0-4B7D-0FDF8071E9A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214" r="4214"/>
          <a:stretch>
            <a:fillRect/>
          </a:stretch>
        </p:blipFill>
        <p:spPr/>
      </p:pic>
      <p:sp>
        <p:nvSpPr>
          <p:cNvPr id="4" name="Text Placeholder 3">
            <a:extLst>
              <a:ext uri="{FF2B5EF4-FFF2-40B4-BE49-F238E27FC236}">
                <a16:creationId xmlns:a16="http://schemas.microsoft.com/office/drawing/2014/main" id="{010C4440-F374-7E93-EB95-38130B71101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5341757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CD26-2074-A2E2-379A-5EA5C6A331DC}"/>
              </a:ext>
            </a:extLst>
          </p:cNvPr>
          <p:cNvSpPr>
            <a:spLocks noGrp="1"/>
          </p:cNvSpPr>
          <p:nvPr>
            <p:ph type="title"/>
          </p:nvPr>
        </p:nvSpPr>
        <p:spPr/>
        <p:txBody>
          <a:bodyPr/>
          <a:lstStyle/>
          <a:p>
            <a:r>
              <a:rPr lang="en-US" dirty="0"/>
              <a:t>Delayed refactoring</a:t>
            </a:r>
          </a:p>
        </p:txBody>
      </p:sp>
      <p:pic>
        <p:nvPicPr>
          <p:cNvPr id="6" name="Picture Placeholder 5">
            <a:extLst>
              <a:ext uri="{FF2B5EF4-FFF2-40B4-BE49-F238E27FC236}">
                <a16:creationId xmlns:a16="http://schemas.microsoft.com/office/drawing/2014/main" id="{42E2D719-6FD4-B4D0-E63C-472A3838605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3A491E9D-07C5-C4D3-3691-84FF20D610C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809940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B2B-FECD-93CF-95FC-E30B5CE19B1B}"/>
              </a:ext>
            </a:extLst>
          </p:cNvPr>
          <p:cNvSpPr>
            <a:spLocks noGrp="1"/>
          </p:cNvSpPr>
          <p:nvPr>
            <p:ph type="title"/>
          </p:nvPr>
        </p:nvSpPr>
        <p:spPr/>
        <p:txBody>
          <a:bodyPr/>
          <a:lstStyle/>
          <a:p>
            <a:r>
              <a:rPr lang="en-US" dirty="0"/>
              <a:t>Lack of alignment to standards</a:t>
            </a:r>
          </a:p>
        </p:txBody>
      </p:sp>
      <p:pic>
        <p:nvPicPr>
          <p:cNvPr id="6" name="Picture Placeholder 5">
            <a:extLst>
              <a:ext uri="{FF2B5EF4-FFF2-40B4-BE49-F238E27FC236}">
                <a16:creationId xmlns:a16="http://schemas.microsoft.com/office/drawing/2014/main" id="{A4B4A459-B7F1-666E-ECDB-023EAFBD7BB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23" r="7923"/>
          <a:stretch>
            <a:fillRect/>
          </a:stretch>
        </p:blipFill>
        <p:spPr/>
      </p:pic>
      <p:sp>
        <p:nvSpPr>
          <p:cNvPr id="4" name="Text Placeholder 3">
            <a:extLst>
              <a:ext uri="{FF2B5EF4-FFF2-40B4-BE49-F238E27FC236}">
                <a16:creationId xmlns:a16="http://schemas.microsoft.com/office/drawing/2014/main" id="{1EDA3E9A-A171-7918-9721-0594C7A67C4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952080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D68-1789-5119-35C9-5F9BF750C442}"/>
              </a:ext>
            </a:extLst>
          </p:cNvPr>
          <p:cNvSpPr>
            <a:spLocks noGrp="1"/>
          </p:cNvSpPr>
          <p:nvPr>
            <p:ph type="title"/>
          </p:nvPr>
        </p:nvSpPr>
        <p:spPr/>
        <p:txBody>
          <a:bodyPr/>
          <a:lstStyle/>
          <a:p>
            <a:r>
              <a:rPr lang="en-US" dirty="0"/>
              <a:t>Lack of knowledge</a:t>
            </a:r>
          </a:p>
        </p:txBody>
      </p:sp>
      <p:pic>
        <p:nvPicPr>
          <p:cNvPr id="6" name="Picture Placeholder 5">
            <a:extLst>
              <a:ext uri="{FF2B5EF4-FFF2-40B4-BE49-F238E27FC236}">
                <a16:creationId xmlns:a16="http://schemas.microsoft.com/office/drawing/2014/main" id="{ED39A54F-5B7A-074E-6D24-81403DD17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43" r="7943"/>
          <a:stretch>
            <a:fillRect/>
          </a:stretch>
        </p:blipFill>
        <p:spPr/>
      </p:pic>
      <p:sp>
        <p:nvSpPr>
          <p:cNvPr id="4" name="Text Placeholder 3">
            <a:extLst>
              <a:ext uri="{FF2B5EF4-FFF2-40B4-BE49-F238E27FC236}">
                <a16:creationId xmlns:a16="http://schemas.microsoft.com/office/drawing/2014/main" id="{533132AB-5460-6B62-A080-E071E326785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3518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EDDB-7DDF-0B48-BD8B-E94BD11CA879}"/>
              </a:ext>
            </a:extLst>
          </p:cNvPr>
          <p:cNvSpPr>
            <a:spLocks noGrp="1"/>
          </p:cNvSpPr>
          <p:nvPr>
            <p:ph type="title"/>
          </p:nvPr>
        </p:nvSpPr>
        <p:spPr/>
        <p:txBody>
          <a:bodyPr/>
          <a:lstStyle/>
          <a:p>
            <a:r>
              <a:rPr lang="en-US" dirty="0"/>
              <a:t>Lack of ownership</a:t>
            </a:r>
          </a:p>
        </p:txBody>
      </p:sp>
      <p:pic>
        <p:nvPicPr>
          <p:cNvPr id="6" name="Picture Placeholder 5">
            <a:extLst>
              <a:ext uri="{FF2B5EF4-FFF2-40B4-BE49-F238E27FC236}">
                <a16:creationId xmlns:a16="http://schemas.microsoft.com/office/drawing/2014/main" id="{1463F137-54DE-5F80-DB63-79DE16D4DFF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1" r="7741"/>
          <a:stretch>
            <a:fillRect/>
          </a:stretch>
        </p:blipFill>
        <p:spPr/>
      </p:pic>
      <p:sp>
        <p:nvSpPr>
          <p:cNvPr id="4" name="Text Placeholder 3">
            <a:extLst>
              <a:ext uri="{FF2B5EF4-FFF2-40B4-BE49-F238E27FC236}">
                <a16:creationId xmlns:a16="http://schemas.microsoft.com/office/drawing/2014/main" id="{E7ECAEFE-26E3-D309-CDED-49E2721F3D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635083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7FD1-01F8-CEE1-2049-7F4ADDB86508}"/>
              </a:ext>
            </a:extLst>
          </p:cNvPr>
          <p:cNvSpPr>
            <a:spLocks noGrp="1"/>
          </p:cNvSpPr>
          <p:nvPr>
            <p:ph type="title"/>
          </p:nvPr>
        </p:nvSpPr>
        <p:spPr/>
        <p:txBody>
          <a:bodyPr/>
          <a:lstStyle/>
          <a:p>
            <a:r>
              <a:rPr lang="en-US" dirty="0"/>
              <a:t>Poor technical leadership</a:t>
            </a:r>
          </a:p>
        </p:txBody>
      </p:sp>
      <p:pic>
        <p:nvPicPr>
          <p:cNvPr id="6" name="Picture Placeholder 5">
            <a:extLst>
              <a:ext uri="{FF2B5EF4-FFF2-40B4-BE49-F238E27FC236}">
                <a16:creationId xmlns:a16="http://schemas.microsoft.com/office/drawing/2014/main" id="{B2107437-88A1-0FFA-F636-5E37F4E0E9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3680" b="23680"/>
          <a:stretch>
            <a:fillRect/>
          </a:stretch>
        </p:blipFill>
        <p:spPr/>
      </p:pic>
      <p:sp>
        <p:nvSpPr>
          <p:cNvPr id="4" name="Text Placeholder 3">
            <a:extLst>
              <a:ext uri="{FF2B5EF4-FFF2-40B4-BE49-F238E27FC236}">
                <a16:creationId xmlns:a16="http://schemas.microsoft.com/office/drawing/2014/main" id="{D3D95EA2-4F63-9FAB-274C-0CEC27C2A2CF}"/>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952745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87B7-06DD-A7EA-8A91-59BDDD251141}"/>
              </a:ext>
            </a:extLst>
          </p:cNvPr>
          <p:cNvSpPr>
            <a:spLocks noGrp="1"/>
          </p:cNvSpPr>
          <p:nvPr>
            <p:ph type="title"/>
          </p:nvPr>
        </p:nvSpPr>
        <p:spPr/>
        <p:txBody>
          <a:bodyPr/>
          <a:lstStyle/>
          <a:p>
            <a:r>
              <a:rPr lang="en-US" dirty="0"/>
              <a:t>Last minute specification changes</a:t>
            </a:r>
          </a:p>
        </p:txBody>
      </p:sp>
      <p:pic>
        <p:nvPicPr>
          <p:cNvPr id="6" name="Picture Placeholder 5">
            <a:extLst>
              <a:ext uri="{FF2B5EF4-FFF2-40B4-BE49-F238E27FC236}">
                <a16:creationId xmlns:a16="http://schemas.microsoft.com/office/drawing/2014/main" id="{BB746EC2-3D11-8153-A7CB-BB8EC981C96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D26B442-A77D-8338-954A-7065F7B8FF8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2782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8AED-68DB-202B-2523-D9CE952BA1AA}"/>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1E259CC-A2BD-C7D8-6171-8B01F33D6382}"/>
              </a:ext>
            </a:extLst>
          </p:cNvPr>
          <p:cNvSpPr>
            <a:spLocks noGrp="1"/>
          </p:cNvSpPr>
          <p:nvPr>
            <p:ph idx="1"/>
          </p:nvPr>
        </p:nvSpPr>
        <p:spPr>
          <a:xfrm>
            <a:off x="838200" y="1825625"/>
            <a:ext cx="10515600" cy="4016375"/>
          </a:xfrm>
        </p:spPr>
        <p:txBody>
          <a:bodyPr numCol="2">
            <a:normAutofit/>
          </a:bodyPr>
          <a:lstStyle/>
          <a:p>
            <a:r>
              <a:rPr lang="en-US" dirty="0"/>
              <a:t>Insufficient up-front definition</a:t>
            </a:r>
          </a:p>
          <a:p>
            <a:r>
              <a:rPr lang="en-US" dirty="0"/>
              <a:t>Business pressures</a:t>
            </a:r>
          </a:p>
          <a:p>
            <a:r>
              <a:rPr lang="en-US" dirty="0"/>
              <a:t>Lack of process or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1612845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304640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5100374" y="4191000"/>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11064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1B419C0E-DB1B-4FD2-A693-F9F8B56669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4347" y="403991"/>
            <a:ext cx="7346026" cy="4897351"/>
          </a:xfrm>
          <a:prstGeom prst="rect">
            <a:avLst/>
          </a:prstGeom>
        </p:spPr>
      </p:pic>
      <p:sp>
        <p:nvSpPr>
          <p:cNvPr id="5" name="TextBox 4">
            <a:extLst>
              <a:ext uri="{FF2B5EF4-FFF2-40B4-BE49-F238E27FC236}">
                <a16:creationId xmlns:a16="http://schemas.microsoft.com/office/drawing/2014/main" id="{F4B3A637-1788-FA80-C31D-32BCDC7C4D89}"/>
              </a:ext>
            </a:extLst>
          </p:cNvPr>
          <p:cNvSpPr txBox="1"/>
          <p:nvPr/>
        </p:nvSpPr>
        <p:spPr>
          <a:xfrm>
            <a:off x="1974347" y="5779180"/>
            <a:ext cx="2178353" cy="369332"/>
          </a:xfrm>
          <a:prstGeom prst="rect">
            <a:avLst/>
          </a:prstGeom>
          <a:noFill/>
        </p:spPr>
        <p:txBody>
          <a:bodyPr wrap="none" rtlCol="0">
            <a:spAutoFit/>
          </a:bodyPr>
          <a:lstStyle/>
          <a:p>
            <a:r>
              <a:rPr lang="en-US" dirty="0"/>
              <a:t>A story as old as time</a:t>
            </a:r>
          </a:p>
        </p:txBody>
      </p:sp>
      <p:sp>
        <p:nvSpPr>
          <p:cNvPr id="6" name="TextBox 5">
            <a:extLst>
              <a:ext uri="{FF2B5EF4-FFF2-40B4-BE49-F238E27FC236}">
                <a16:creationId xmlns:a16="http://schemas.microsoft.com/office/drawing/2014/main" id="{BA9EBAF3-17DD-E78D-CC74-ADB6E0C42C7A}"/>
              </a:ext>
            </a:extLst>
          </p:cNvPr>
          <p:cNvSpPr txBox="1"/>
          <p:nvPr/>
        </p:nvSpPr>
        <p:spPr>
          <a:xfrm>
            <a:off x="1974347" y="5379070"/>
            <a:ext cx="3388748" cy="400110"/>
          </a:xfrm>
          <a:prstGeom prst="rect">
            <a:avLst/>
          </a:prstGeom>
          <a:noFill/>
        </p:spPr>
        <p:txBody>
          <a:bodyPr wrap="none" rtlCol="0">
            <a:spAutoFit/>
          </a:bodyPr>
          <a:lstStyle/>
          <a:p>
            <a:r>
              <a:rPr lang="en-US" sz="2000" dirty="0">
                <a:solidFill>
                  <a:srgbClr val="FF0000"/>
                </a:solidFill>
                <a:latin typeface="Kamerik205 8" panose="020B0803030600020004" pitchFamily="34" charset="0"/>
              </a:rPr>
              <a:t>What is Technical Debt?</a:t>
            </a:r>
          </a:p>
        </p:txBody>
      </p:sp>
    </p:spTree>
    <p:extLst>
      <p:ext uri="{BB962C8B-B14F-4D97-AF65-F5344CB8AC3E}">
        <p14:creationId xmlns:p14="http://schemas.microsoft.com/office/powerpoint/2010/main" val="37583348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85524" y="4191000"/>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5243141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16597" y="4191000"/>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3050038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474182" y="4191000"/>
            <a:ext cx="32436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Refactored</a:t>
            </a:r>
          </a:p>
        </p:txBody>
      </p:sp>
    </p:spTree>
    <p:extLst>
      <p:ext uri="{BB962C8B-B14F-4D97-AF65-F5344CB8AC3E}">
        <p14:creationId xmlns:p14="http://schemas.microsoft.com/office/powerpoint/2010/main" val="2653217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362775" y="4191000"/>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497927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673764" y="4191000"/>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693765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61732" y="4191000"/>
            <a:ext cx="116685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Have other teams built similar solutions?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536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93771" y="4191000"/>
            <a:ext cx="1160452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there inconsistent user experiences?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745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963088" y="4191000"/>
            <a:ext cx="8265917"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solutions using the same</a:t>
            </a:r>
          </a:p>
          <a:p>
            <a:pPr algn="ctr"/>
            <a:r>
              <a:rPr lang="en-US" sz="5400" dirty="0">
                <a:ln w="0"/>
                <a:effectLst>
                  <a:outerShdw blurRad="38100" dist="19050" dir="2700000" algn="tl" rotWithShape="0">
                    <a:schemeClr val="dk1">
                      <a:alpha val="40000"/>
                    </a:schemeClr>
                  </a:outerShdw>
                </a:effectLst>
              </a:rPr>
              <a:t> reusable frameworks?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4043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181019" y="4191000"/>
            <a:ext cx="983006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best practices being followed?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970766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263234" y="4191000"/>
            <a:ext cx="96656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deployments taking too long?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4906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1B419C0E-DB1B-4FD2-A693-F9F8B56669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8777" y="403991"/>
            <a:ext cx="7337166" cy="4897351"/>
          </a:xfrm>
          <a:prstGeom prst="rect">
            <a:avLst/>
          </a:prstGeom>
        </p:spPr>
      </p:pic>
      <p:sp>
        <p:nvSpPr>
          <p:cNvPr id="5" name="TextBox 4">
            <a:extLst>
              <a:ext uri="{FF2B5EF4-FFF2-40B4-BE49-F238E27FC236}">
                <a16:creationId xmlns:a16="http://schemas.microsoft.com/office/drawing/2014/main" id="{C85F1859-E903-057D-23BB-4F963A7D90C2}"/>
              </a:ext>
            </a:extLst>
          </p:cNvPr>
          <p:cNvSpPr txBox="1"/>
          <p:nvPr/>
        </p:nvSpPr>
        <p:spPr>
          <a:xfrm>
            <a:off x="1974347" y="5779180"/>
            <a:ext cx="2178353" cy="369332"/>
          </a:xfrm>
          <a:prstGeom prst="rect">
            <a:avLst/>
          </a:prstGeom>
          <a:noFill/>
        </p:spPr>
        <p:txBody>
          <a:bodyPr wrap="none" rtlCol="0">
            <a:spAutoFit/>
          </a:bodyPr>
          <a:lstStyle/>
          <a:p>
            <a:r>
              <a:rPr lang="en-US" dirty="0"/>
              <a:t>A story as old as time</a:t>
            </a:r>
          </a:p>
        </p:txBody>
      </p:sp>
      <p:sp>
        <p:nvSpPr>
          <p:cNvPr id="6" name="TextBox 5">
            <a:extLst>
              <a:ext uri="{FF2B5EF4-FFF2-40B4-BE49-F238E27FC236}">
                <a16:creationId xmlns:a16="http://schemas.microsoft.com/office/drawing/2014/main" id="{06148675-1BC8-F7F9-4E42-4B9CCD248E6B}"/>
              </a:ext>
            </a:extLst>
          </p:cNvPr>
          <p:cNvSpPr txBox="1"/>
          <p:nvPr/>
        </p:nvSpPr>
        <p:spPr>
          <a:xfrm>
            <a:off x="1974347" y="5379070"/>
            <a:ext cx="3388748" cy="400110"/>
          </a:xfrm>
          <a:prstGeom prst="rect">
            <a:avLst/>
          </a:prstGeom>
          <a:noFill/>
        </p:spPr>
        <p:txBody>
          <a:bodyPr wrap="none" rtlCol="0">
            <a:spAutoFit/>
          </a:bodyPr>
          <a:lstStyle/>
          <a:p>
            <a:r>
              <a:rPr lang="en-US" sz="2000" dirty="0">
                <a:solidFill>
                  <a:srgbClr val="FF0000"/>
                </a:solidFill>
                <a:latin typeface="Kamerik205 8" panose="020B0803030600020004" pitchFamily="34" charset="0"/>
              </a:rPr>
              <a:t>What is Technical Debt?</a:t>
            </a:r>
          </a:p>
        </p:txBody>
      </p:sp>
    </p:spTree>
    <p:extLst>
      <p:ext uri="{BB962C8B-B14F-4D97-AF65-F5344CB8AC3E}">
        <p14:creationId xmlns:p14="http://schemas.microsoft.com/office/powerpoint/2010/main" val="3260870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205791" y="4191000"/>
            <a:ext cx="7780592"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limits being exceeded,</a:t>
            </a:r>
          </a:p>
          <a:p>
            <a:pPr algn="ctr"/>
            <a:r>
              <a:rPr lang="en-US" sz="5400" dirty="0">
                <a:ln w="0"/>
                <a:effectLst>
                  <a:outerShdw blurRad="38100" dist="19050" dir="2700000" algn="tl" rotWithShape="0">
                    <a:schemeClr val="dk1">
                      <a:alpha val="40000"/>
                    </a:schemeClr>
                  </a:outerShdw>
                </a:effectLst>
              </a:rPr>
              <a:t> or are users seeing errors?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987479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3981509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42010530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1114-953C-6E7E-BDCC-9239E8A66867}"/>
              </a:ext>
            </a:extLst>
          </p:cNvPr>
          <p:cNvSpPr>
            <a:spLocks noGrp="1"/>
          </p:cNvSpPr>
          <p:nvPr>
            <p:ph type="title"/>
          </p:nvPr>
        </p:nvSpPr>
        <p:spPr/>
        <p:txBody>
          <a:bodyPr/>
          <a:lstStyle/>
          <a:p>
            <a:r>
              <a:rPr lang="en-US" dirty="0"/>
              <a:t>Opportunities to Identify Technical Debt</a:t>
            </a:r>
          </a:p>
        </p:txBody>
      </p:sp>
      <p:sp>
        <p:nvSpPr>
          <p:cNvPr id="3" name="Text Placeholder 2">
            <a:extLst>
              <a:ext uri="{FF2B5EF4-FFF2-40B4-BE49-F238E27FC236}">
                <a16:creationId xmlns:a16="http://schemas.microsoft.com/office/drawing/2014/main" id="{8CEC4482-4248-D0EA-7393-A7120E72459B}"/>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954070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Reviews</a:t>
            </a:r>
          </a:p>
        </p:txBody>
      </p:sp>
      <p:pic>
        <p:nvPicPr>
          <p:cNvPr id="6" name="Picture Placeholder 5">
            <a:extLst>
              <a:ext uri="{FF2B5EF4-FFF2-40B4-BE49-F238E27FC236}">
                <a16:creationId xmlns:a16="http://schemas.microsoft.com/office/drawing/2014/main" id="{BF27C9A3-AA81-2584-8D03-2CC6980F08E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962765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Pull Requests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t="14112" b="14112"/>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6013758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Sprint Review</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91" r="7791"/>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59042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Stand Up</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688" r="7688"/>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1940581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Coding</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17" r="7717"/>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4556788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EA0BEE-5220-369A-3912-DF8AE00443D4}"/>
              </a:ext>
            </a:extLst>
          </p:cNvPr>
          <p:cNvSpPr txBox="1"/>
          <p:nvPr/>
        </p:nvSpPr>
        <p:spPr>
          <a:xfrm>
            <a:off x="2938725" y="356298"/>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3" name="TextBox 2">
            <a:extLst>
              <a:ext uri="{FF2B5EF4-FFF2-40B4-BE49-F238E27FC236}">
                <a16:creationId xmlns:a16="http://schemas.microsoft.com/office/drawing/2014/main" id="{374B73AF-7A01-7BC6-6152-807298CBB6FE}"/>
              </a:ext>
            </a:extLst>
          </p:cNvPr>
          <p:cNvSpPr txBox="1"/>
          <p:nvPr/>
        </p:nvSpPr>
        <p:spPr>
          <a:xfrm>
            <a:off x="2281782" y="1254372"/>
            <a:ext cx="7083606" cy="1200329"/>
          </a:xfrm>
          <a:prstGeom prst="rect">
            <a:avLst/>
          </a:prstGeom>
          <a:noFill/>
        </p:spPr>
        <p:txBody>
          <a:bodyPr wrap="none" rtlCol="0">
            <a:spAutoFit/>
          </a:bodyPr>
          <a:lstStyle/>
          <a:p>
            <a:r>
              <a:rPr lang="en-US" sz="3200" dirty="0"/>
              <a:t>Not only working software,</a:t>
            </a:r>
          </a:p>
          <a:p>
            <a:r>
              <a:rPr lang="en-US" sz="3200" dirty="0"/>
              <a:t>	but also </a:t>
            </a:r>
            <a:r>
              <a:rPr lang="en-US" sz="4000" b="1" dirty="0"/>
              <a:t>well-crafted software</a:t>
            </a:r>
            <a:endParaRPr lang="en-US" sz="3200" b="1" dirty="0"/>
          </a:p>
        </p:txBody>
      </p:sp>
      <p:sp>
        <p:nvSpPr>
          <p:cNvPr id="4" name="TextBox 3">
            <a:extLst>
              <a:ext uri="{FF2B5EF4-FFF2-40B4-BE49-F238E27FC236}">
                <a16:creationId xmlns:a16="http://schemas.microsoft.com/office/drawing/2014/main" id="{2BBE1D62-105B-DF94-A0D3-7E031918688F}"/>
              </a:ext>
            </a:extLst>
          </p:cNvPr>
          <p:cNvSpPr txBox="1"/>
          <p:nvPr/>
        </p:nvSpPr>
        <p:spPr>
          <a:xfrm>
            <a:off x="2281782" y="2475132"/>
            <a:ext cx="7017947" cy="1200329"/>
          </a:xfrm>
          <a:prstGeom prst="rect">
            <a:avLst/>
          </a:prstGeom>
          <a:noFill/>
        </p:spPr>
        <p:txBody>
          <a:bodyPr wrap="none" rtlCol="0">
            <a:spAutoFit/>
          </a:bodyPr>
          <a:lstStyle/>
          <a:p>
            <a:r>
              <a:rPr lang="en-US" sz="3200" dirty="0"/>
              <a:t>Not only responding to change</a:t>
            </a:r>
          </a:p>
          <a:p>
            <a:r>
              <a:rPr lang="en-US" sz="3200" dirty="0"/>
              <a:t>	but also </a:t>
            </a:r>
            <a:r>
              <a:rPr lang="en-US" sz="4000" b="1" dirty="0"/>
              <a:t>steadily adding value</a:t>
            </a:r>
            <a:endParaRPr lang="en-US" sz="3200" b="1" dirty="0"/>
          </a:p>
        </p:txBody>
      </p:sp>
      <p:sp>
        <p:nvSpPr>
          <p:cNvPr id="5" name="TextBox 4">
            <a:extLst>
              <a:ext uri="{FF2B5EF4-FFF2-40B4-BE49-F238E27FC236}">
                <a16:creationId xmlns:a16="http://schemas.microsoft.com/office/drawing/2014/main" id="{757B3323-C2E7-726A-B198-FFF2D2AE32A3}"/>
              </a:ext>
            </a:extLst>
          </p:cNvPr>
          <p:cNvSpPr txBox="1"/>
          <p:nvPr/>
        </p:nvSpPr>
        <p:spPr>
          <a:xfrm>
            <a:off x="2239166" y="3695892"/>
            <a:ext cx="8803820" cy="1200329"/>
          </a:xfrm>
          <a:prstGeom prst="rect">
            <a:avLst/>
          </a:prstGeom>
          <a:noFill/>
        </p:spPr>
        <p:txBody>
          <a:bodyPr wrap="none" rtlCol="0">
            <a:spAutoFit/>
          </a:bodyPr>
          <a:lstStyle/>
          <a:p>
            <a:r>
              <a:rPr lang="en-US" sz="3200" dirty="0"/>
              <a:t>Not only individuals and interactions</a:t>
            </a:r>
          </a:p>
          <a:p>
            <a:r>
              <a:rPr lang="en-US" sz="3200" dirty="0"/>
              <a:t>	but also </a:t>
            </a:r>
            <a:r>
              <a:rPr lang="en-US" sz="4000" b="1" dirty="0"/>
              <a:t>a community of professionals</a:t>
            </a:r>
            <a:endParaRPr lang="en-US" sz="3200" b="1" dirty="0"/>
          </a:p>
        </p:txBody>
      </p:sp>
      <p:sp>
        <p:nvSpPr>
          <p:cNvPr id="6" name="TextBox 5">
            <a:extLst>
              <a:ext uri="{FF2B5EF4-FFF2-40B4-BE49-F238E27FC236}">
                <a16:creationId xmlns:a16="http://schemas.microsoft.com/office/drawing/2014/main" id="{54515F83-7B2F-1D50-83B4-CC5FFDFD7DE0}"/>
              </a:ext>
            </a:extLst>
          </p:cNvPr>
          <p:cNvSpPr txBox="1"/>
          <p:nvPr/>
        </p:nvSpPr>
        <p:spPr>
          <a:xfrm>
            <a:off x="2281782" y="4916652"/>
            <a:ext cx="7628435" cy="1200329"/>
          </a:xfrm>
          <a:prstGeom prst="rect">
            <a:avLst/>
          </a:prstGeom>
          <a:noFill/>
        </p:spPr>
        <p:txBody>
          <a:bodyPr wrap="none" rtlCol="0">
            <a:spAutoFit/>
          </a:bodyPr>
          <a:lstStyle/>
          <a:p>
            <a:r>
              <a:rPr lang="en-US" sz="3200" dirty="0"/>
              <a:t>Not only customer collaboration</a:t>
            </a:r>
          </a:p>
          <a:p>
            <a:r>
              <a:rPr lang="en-US" sz="3200" dirty="0"/>
              <a:t>	but also </a:t>
            </a:r>
            <a:r>
              <a:rPr lang="en-US" sz="4000" b="1" dirty="0"/>
              <a:t>productive partnerships</a:t>
            </a:r>
            <a:endParaRPr lang="en-US" sz="3200" b="1" dirty="0"/>
          </a:p>
        </p:txBody>
      </p:sp>
    </p:spTree>
    <p:extLst>
      <p:ext uri="{BB962C8B-B14F-4D97-AF65-F5344CB8AC3E}">
        <p14:creationId xmlns:p14="http://schemas.microsoft.com/office/powerpoint/2010/main" val="16664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3"/>
                                        </p:tgtEl>
                                        <p:attrNameLst>
                                          <p:attrName>style.color</p:attrName>
                                        </p:attrNameLst>
                                      </p:cBhvr>
                                      <p:to>
                                        <p:clrVal>
                                          <a:srgbClr val="B2B2B2"/>
                                        </p:clrVal>
                                      </p:to>
                                    </p:set>
                                  </p:childTnLst>
                                </p:cTn>
                              </p:par>
                              <p:par>
                                <p:cTn id="7" presetID="3" presetClass="emph" presetSubtype="1" grpId="0" nodeType="withEffect">
                                  <p:stCondLst>
                                    <p:cond delay="0"/>
                                  </p:stCondLst>
                                  <p:childTnLst>
                                    <p:set>
                                      <p:cBhvr override="childStyle">
                                        <p:cTn id="8" dur="indefinite"/>
                                        <p:tgtEl>
                                          <p:spTgt spid="5"/>
                                        </p:tgtEl>
                                        <p:attrNameLst>
                                          <p:attrName>style.color</p:attrName>
                                        </p:attrNameLst>
                                      </p:cBhvr>
                                      <p:to>
                                        <p:clrVal>
                                          <a:srgbClr val="B2B2B2"/>
                                        </p:clrVal>
                                      </p:to>
                                    </p:set>
                                  </p:childTnLst>
                                </p:cTn>
                              </p:par>
                              <p:par>
                                <p:cTn id="9" presetID="3" presetClass="emph" presetSubtype="1" grpId="0" nodeType="withEffect">
                                  <p:stCondLst>
                                    <p:cond delay="0"/>
                                  </p:stCondLst>
                                  <p:childTnLst>
                                    <p:set>
                                      <p:cBhvr override="childStyle">
                                        <p:cTn id="10" dur="indefinite"/>
                                        <p:tgtEl>
                                          <p:spTgt spid="6"/>
                                        </p:tgtEl>
                                        <p:attrNameLst>
                                          <p:attrName>style.color</p:attrName>
                                        </p:attrNameLst>
                                      </p:cBhvr>
                                      <p:to>
                                        <p:clrVal>
                                          <a:srgbClr val="B2B2B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1B419C0E-DB1B-4FD2-A693-F9F8B56669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4347" y="403991"/>
            <a:ext cx="7346026" cy="4897351"/>
          </a:xfrm>
          <a:prstGeom prst="rect">
            <a:avLst/>
          </a:prstGeom>
        </p:spPr>
      </p:pic>
      <p:sp>
        <p:nvSpPr>
          <p:cNvPr id="5" name="TextBox 4">
            <a:extLst>
              <a:ext uri="{FF2B5EF4-FFF2-40B4-BE49-F238E27FC236}">
                <a16:creationId xmlns:a16="http://schemas.microsoft.com/office/drawing/2014/main" id="{AC2DA6A6-5B7F-9A43-B3A6-8F10C576CB42}"/>
              </a:ext>
            </a:extLst>
          </p:cNvPr>
          <p:cNvSpPr txBox="1"/>
          <p:nvPr/>
        </p:nvSpPr>
        <p:spPr>
          <a:xfrm>
            <a:off x="1974347" y="5779180"/>
            <a:ext cx="2178353" cy="369332"/>
          </a:xfrm>
          <a:prstGeom prst="rect">
            <a:avLst/>
          </a:prstGeom>
          <a:noFill/>
        </p:spPr>
        <p:txBody>
          <a:bodyPr wrap="none" rtlCol="0">
            <a:spAutoFit/>
          </a:bodyPr>
          <a:lstStyle/>
          <a:p>
            <a:r>
              <a:rPr lang="en-US" dirty="0"/>
              <a:t>A story as old as time</a:t>
            </a:r>
          </a:p>
        </p:txBody>
      </p:sp>
      <p:sp>
        <p:nvSpPr>
          <p:cNvPr id="6" name="TextBox 5">
            <a:extLst>
              <a:ext uri="{FF2B5EF4-FFF2-40B4-BE49-F238E27FC236}">
                <a16:creationId xmlns:a16="http://schemas.microsoft.com/office/drawing/2014/main" id="{AD6CB513-9492-2E61-8C22-0565AA55F0F1}"/>
              </a:ext>
            </a:extLst>
          </p:cNvPr>
          <p:cNvSpPr txBox="1"/>
          <p:nvPr/>
        </p:nvSpPr>
        <p:spPr>
          <a:xfrm>
            <a:off x="1974347" y="5379070"/>
            <a:ext cx="3388748" cy="400110"/>
          </a:xfrm>
          <a:prstGeom prst="rect">
            <a:avLst/>
          </a:prstGeom>
          <a:noFill/>
        </p:spPr>
        <p:txBody>
          <a:bodyPr wrap="none" rtlCol="0">
            <a:spAutoFit/>
          </a:bodyPr>
          <a:lstStyle/>
          <a:p>
            <a:r>
              <a:rPr lang="en-US" sz="2000" dirty="0">
                <a:solidFill>
                  <a:srgbClr val="FF0000"/>
                </a:solidFill>
                <a:latin typeface="Kamerik205 8" panose="020B0803030600020004" pitchFamily="34" charset="0"/>
              </a:rPr>
              <a:t>What is Technical Debt?</a:t>
            </a:r>
          </a:p>
        </p:txBody>
      </p:sp>
    </p:spTree>
    <p:extLst>
      <p:ext uri="{BB962C8B-B14F-4D97-AF65-F5344CB8AC3E}">
        <p14:creationId xmlns:p14="http://schemas.microsoft.com/office/powerpoint/2010/main" val="19509233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Analysis Tools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4720" r="4720"/>
          <a:stretch/>
        </p:blipFill>
        <p:spPr>
          <a:xfrm>
            <a:off x="5180012" y="995363"/>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509615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14B6-3A00-D207-0AF9-934F85ACF557}"/>
              </a:ext>
            </a:extLst>
          </p:cNvPr>
          <p:cNvSpPr>
            <a:spLocks noGrp="1"/>
          </p:cNvSpPr>
          <p:nvPr>
            <p:ph type="title"/>
          </p:nvPr>
        </p:nvSpPr>
        <p:spPr/>
        <p:txBody>
          <a:bodyPr/>
          <a:lstStyle/>
          <a:p>
            <a:r>
              <a:rPr lang="en-US" dirty="0"/>
              <a:t>Often hidden in plain sight</a:t>
            </a:r>
          </a:p>
        </p:txBody>
      </p:sp>
      <p:pic>
        <p:nvPicPr>
          <p:cNvPr id="6" name="Content Placeholder 5">
            <a:extLst>
              <a:ext uri="{FF2B5EF4-FFF2-40B4-BE49-F238E27FC236}">
                <a16:creationId xmlns:a16="http://schemas.microsoft.com/office/drawing/2014/main" id="{F86FA1A0-EE43-65D3-81DB-1509BE02B8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75152"/>
            <a:ext cx="6172200" cy="4098171"/>
          </a:xfrm>
        </p:spPr>
      </p:pic>
      <p:sp>
        <p:nvSpPr>
          <p:cNvPr id="4" name="Text Placeholder 3">
            <a:extLst>
              <a:ext uri="{FF2B5EF4-FFF2-40B4-BE49-F238E27FC236}">
                <a16:creationId xmlns:a16="http://schemas.microsoft.com/office/drawing/2014/main" id="{622AEBD4-F62F-440D-847C-DE63EEEBDC8A}"/>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3194901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1BF1-D192-81F5-B617-67CFF5BCD7D6}"/>
              </a:ext>
            </a:extLst>
          </p:cNvPr>
          <p:cNvSpPr>
            <a:spLocks noGrp="1"/>
          </p:cNvSpPr>
          <p:nvPr>
            <p:ph type="title"/>
          </p:nvPr>
        </p:nvSpPr>
        <p:spPr/>
        <p:txBody>
          <a:bodyPr/>
          <a:lstStyle/>
          <a:p>
            <a:r>
              <a:rPr lang="en-US" dirty="0"/>
              <a:t>Recoding Technical Debt</a:t>
            </a:r>
          </a:p>
        </p:txBody>
      </p:sp>
      <p:sp>
        <p:nvSpPr>
          <p:cNvPr id="3" name="Text Placeholder 2">
            <a:extLst>
              <a:ext uri="{FF2B5EF4-FFF2-40B4-BE49-F238E27FC236}">
                <a16:creationId xmlns:a16="http://schemas.microsoft.com/office/drawing/2014/main" id="{EE6DE152-94E8-AE03-0979-9647263C4F81}"/>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3575686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p:txBody>
      </p:sp>
    </p:spTree>
    <p:extLst>
      <p:ext uri="{BB962C8B-B14F-4D97-AF65-F5344CB8AC3E}">
        <p14:creationId xmlns:p14="http://schemas.microsoft.com/office/powerpoint/2010/main" val="5553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a:p>
            <a:pPr marL="457200" indent="-457200">
              <a:buFont typeface="Arial" panose="020B0604020202020204" pitchFamily="34" charset="0"/>
              <a:buChar char="•"/>
            </a:pPr>
            <a:r>
              <a:rPr lang="en-US" sz="2800" dirty="0"/>
              <a:t>Bug</a:t>
            </a:r>
          </a:p>
        </p:txBody>
      </p:sp>
      <p:pic>
        <p:nvPicPr>
          <p:cNvPr id="5" name="Content Placeholder 5">
            <a:extLst>
              <a:ext uri="{FF2B5EF4-FFF2-40B4-BE49-F238E27FC236}">
                <a16:creationId xmlns:a16="http://schemas.microsoft.com/office/drawing/2014/main" id="{99007E50-DECF-28A7-6995-18F2FA65B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188" y="1212364"/>
            <a:ext cx="6172200" cy="4423747"/>
          </a:xfrm>
          <a:prstGeom prst="rect">
            <a:avLst/>
          </a:prstGeom>
        </p:spPr>
      </p:pic>
      <p:cxnSp>
        <p:nvCxnSpPr>
          <p:cNvPr id="7" name="Straight Connector 6">
            <a:extLst>
              <a:ext uri="{FF2B5EF4-FFF2-40B4-BE49-F238E27FC236}">
                <a16:creationId xmlns:a16="http://schemas.microsoft.com/office/drawing/2014/main" id="{530C7CC4-533F-C00E-59ED-08978DB49CD0}"/>
              </a:ext>
            </a:extLst>
          </p:cNvPr>
          <p:cNvCxnSpPr/>
          <p:nvPr/>
        </p:nvCxnSpPr>
        <p:spPr>
          <a:xfrm>
            <a:off x="1219200" y="4330700"/>
            <a:ext cx="850900" cy="0"/>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3489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4" name="Rectangle 3">
            <a:extLst>
              <a:ext uri="{FF2B5EF4-FFF2-40B4-BE49-F238E27FC236}">
                <a16:creationId xmlns:a16="http://schemas.microsoft.com/office/drawing/2014/main" id="{98A1294F-03D3-8D67-6352-B9E029A8483C}"/>
              </a:ext>
            </a:extLst>
          </p:cNvPr>
          <p:cNvSpPr/>
          <p:nvPr/>
        </p:nvSpPr>
        <p:spPr>
          <a:xfrm>
            <a:off x="1910788" y="2967335"/>
            <a:ext cx="8370433" cy="923330"/>
          </a:xfrm>
          <a:prstGeom prst="rect">
            <a:avLst/>
          </a:prstGeom>
          <a:noFill/>
        </p:spPr>
        <p:txBody>
          <a:bodyPr wrap="none" lIns="91440" tIns="45720" rIns="91440" bIns="45720">
            <a:spAutoFit/>
          </a:bodyPr>
          <a:lstStyle/>
          <a:p>
            <a:pPr algn="ctr"/>
            <a:r>
              <a:rPr lang="en-US" sz="5400" b="0" cap="none" spc="0" dirty="0">
                <a:ln w="0"/>
                <a:solidFill>
                  <a:schemeClr val="accent2"/>
                </a:solidFill>
                <a:effectLst>
                  <a:outerShdw blurRad="38100" dist="19050" dir="2700000" algn="tl" rotWithShape="0">
                    <a:schemeClr val="dk1">
                      <a:alpha val="40000"/>
                    </a:schemeClr>
                  </a:outerShdw>
                </a:effectLst>
              </a:rPr>
              <a:t>We need to refactor our SSO.</a:t>
            </a:r>
          </a:p>
        </p:txBody>
      </p:sp>
    </p:spTree>
    <p:extLst>
      <p:ext uri="{BB962C8B-B14F-4D97-AF65-F5344CB8AC3E}">
        <p14:creationId xmlns:p14="http://schemas.microsoft.com/office/powerpoint/2010/main" val="212235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5D6F925C-8F74-2B36-0C28-D0560EBD4E5D}"/>
              </a:ext>
            </a:extLst>
          </p:cNvPr>
          <p:cNvSpPr/>
          <p:nvPr/>
        </p:nvSpPr>
        <p:spPr>
          <a:xfrm>
            <a:off x="838200" y="2281681"/>
            <a:ext cx="10922000" cy="4154984"/>
          </a:xfrm>
          <a:prstGeom prst="rect">
            <a:avLst/>
          </a:prstGeom>
          <a:noFill/>
        </p:spPr>
        <p:txBody>
          <a:bodyPr wrap="square" lIns="91440" tIns="45720" rIns="91440" bIns="45720">
            <a:spAutoFit/>
          </a:bodyPr>
          <a:lstStyle/>
          <a:p>
            <a:pPr algn="ctr"/>
            <a:r>
              <a:rPr lang="en-US" sz="4400" dirty="0">
                <a:ln w="0"/>
                <a:solidFill>
                  <a:srgbClr val="2D435D"/>
                </a:solidFill>
                <a:effectLst>
                  <a:outerShdw blurRad="38100" dist="19050" dir="2700000" algn="tl" rotWithShape="0">
                    <a:schemeClr val="dk1">
                      <a:alpha val="40000"/>
                    </a:schemeClr>
                  </a:outerShdw>
                </a:effectLst>
              </a:rPr>
              <a:t>In 22Q1, 20% of system outages were due to the SSO service straining under scale constraints.  Given our focus on the enterprise segment, we are taking some time this quarter to ensure that part of the system is ready for us to continue to scale up this segment.</a:t>
            </a:r>
            <a:endParaRPr lang="en-US" sz="44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802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345958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3152757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87FD-6198-B2EA-48A3-57043C0ACFF1}"/>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56ECF8C3-7962-FC18-5CC8-D200F37A3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spTree>
    <p:extLst>
      <p:ext uri="{BB962C8B-B14F-4D97-AF65-F5344CB8AC3E}">
        <p14:creationId xmlns:p14="http://schemas.microsoft.com/office/powerpoint/2010/main" val="1688666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5541</TotalTime>
  <Words>4832</Words>
  <Application>Microsoft Office PowerPoint</Application>
  <PresentationFormat>Widescreen</PresentationFormat>
  <Paragraphs>821</Paragraphs>
  <Slides>121</Slides>
  <Notes>86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121</vt:i4>
      </vt:variant>
    </vt:vector>
  </HeadingPairs>
  <TitlesOfParts>
    <vt:vector size="129" baseType="lpstr">
      <vt:lpstr>Arial</vt:lpstr>
      <vt:lpstr>Calibri</vt:lpstr>
      <vt:lpstr>Edwardian Script ITC</vt:lpstr>
      <vt:lpstr>Inter</vt:lpstr>
      <vt:lpstr>Kamerik205 8</vt:lpstr>
      <vt:lpstr>Söhne</vt:lpstr>
      <vt:lpstr>Office Theme</vt:lpstr>
      <vt:lpstr>Custom Design</vt:lpstr>
      <vt:lpstr>PowerPoint Presentation</vt:lpstr>
      <vt:lpstr>Who is Chad Green</vt:lpstr>
      <vt:lpstr>Agenda</vt:lpstr>
      <vt:lpstr>What is Technical Debt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Debt Statistics</vt:lpstr>
      <vt:lpstr>Technical Debt Statistics</vt:lpstr>
      <vt:lpstr>Technical Debt Statistics</vt:lpstr>
      <vt:lpstr>Technical Debt Statistics</vt:lpstr>
      <vt:lpstr>Technical Debt Statistics</vt:lpstr>
      <vt:lpstr>Technical Debt Statistics</vt:lpstr>
      <vt:lpstr>Technical Debt Statistics</vt:lpstr>
      <vt:lpstr>Technical Debt Statistics</vt:lpstr>
      <vt:lpstr>Technical Debt Statistics</vt:lpstr>
      <vt:lpstr>Technical Debt Statistics</vt:lpstr>
      <vt:lpstr>Pros and Cons of Technical Debt</vt:lpstr>
      <vt:lpstr>Technical Debt Pros</vt:lpstr>
      <vt:lpstr>Technical Debt Cons</vt:lpstr>
      <vt:lpstr>(Bad) Technical Debt Example</vt:lpstr>
      <vt:lpstr>(Bad) Technical Debt Example</vt:lpstr>
      <vt:lpstr>(Bad) Technical Debt Example</vt:lpstr>
      <vt:lpstr>(Bad) Technical Debt Example</vt:lpstr>
      <vt:lpstr>(Bad) Technical Debt Example</vt:lpstr>
      <vt:lpstr>(Good) Technical Debt Example</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Opportunities to Identify Technical Debt</vt:lpstr>
      <vt:lpstr>Code Reviews</vt:lpstr>
      <vt:lpstr>Pull Requests</vt:lpstr>
      <vt:lpstr>Sprint Review</vt:lpstr>
      <vt:lpstr>Stand Up</vt:lpstr>
      <vt:lpstr>Coding</vt:lpstr>
      <vt:lpstr>PowerPoint Presentation</vt:lpstr>
      <vt:lpstr>Code Analysis Tools</vt:lpstr>
      <vt:lpstr>Often hidden in plain sight</vt:lpstr>
      <vt:lpstr>Recoding Technical Debt</vt:lpstr>
      <vt:lpstr>Recording Technical Debt</vt:lpstr>
      <vt:lpstr>Recording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43</cp:revision>
  <dcterms:created xsi:type="dcterms:W3CDTF">2022-06-01T02:55:56Z</dcterms:created>
  <dcterms:modified xsi:type="dcterms:W3CDTF">2023-11-29T01:37:00Z</dcterms:modified>
</cp:coreProperties>
</file>